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61" r:id="rId2"/>
    <p:sldId id="264" r:id="rId3"/>
    <p:sldId id="262" r:id="rId4"/>
    <p:sldId id="265" r:id="rId5"/>
    <p:sldId id="259" r:id="rId6"/>
    <p:sldId id="268" r:id="rId7"/>
    <p:sldId id="269"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7" autoAdjust="0"/>
    <p:restoredTop sz="94660"/>
  </p:normalViewPr>
  <p:slideViewPr>
    <p:cSldViewPr snapToGrid="0">
      <p:cViewPr varScale="1">
        <p:scale>
          <a:sx n="87" d="100"/>
          <a:sy n="87" d="100"/>
        </p:scale>
        <p:origin x="48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B0137C-EB76-46DA-8000-7EEC91BEA13B}"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US"/>
        </a:p>
      </dgm:t>
    </dgm:pt>
    <dgm:pt modelId="{43D8C58B-B2F4-4D1A-AAD6-9CFE7A3F81BB}">
      <dgm:prSet phldrT="[Text]"/>
      <dgm:spPr/>
      <dgm:t>
        <a:bodyPr/>
        <a:lstStyle/>
        <a:p>
          <a:r>
            <a:rPr lang="en-US" b="1" dirty="0">
              <a:solidFill>
                <a:schemeClr val="tx1"/>
              </a:solidFill>
            </a:rPr>
            <a:t>Health Maintenance Organization (HMO)</a:t>
          </a:r>
        </a:p>
      </dgm:t>
    </dgm:pt>
    <dgm:pt modelId="{D0930BCA-8C7E-4BEF-B8BE-24D0474BB805}" type="parTrans" cxnId="{ABEAF74A-923B-43FC-A70A-BA72A0C4A55C}">
      <dgm:prSet/>
      <dgm:spPr/>
      <dgm:t>
        <a:bodyPr/>
        <a:lstStyle/>
        <a:p>
          <a:endParaRPr lang="en-US" b="1">
            <a:solidFill>
              <a:schemeClr val="tx1"/>
            </a:solidFill>
          </a:endParaRPr>
        </a:p>
      </dgm:t>
    </dgm:pt>
    <dgm:pt modelId="{508F62BF-C848-46DC-92F0-F2D91DB72362}" type="sibTrans" cxnId="{ABEAF74A-923B-43FC-A70A-BA72A0C4A55C}">
      <dgm:prSet/>
      <dgm:spPr/>
      <dgm:t>
        <a:bodyPr/>
        <a:lstStyle/>
        <a:p>
          <a:endParaRPr lang="en-US" b="1">
            <a:solidFill>
              <a:schemeClr val="tx1"/>
            </a:solidFill>
          </a:endParaRPr>
        </a:p>
      </dgm:t>
    </dgm:pt>
    <dgm:pt modelId="{F85135F6-1A63-41A5-8916-ADA8A87898AB}">
      <dgm:prSet phldrT="[Text]"/>
      <dgm:spPr/>
      <dgm:t>
        <a:bodyPr/>
        <a:lstStyle/>
        <a:p>
          <a:r>
            <a:rPr lang="en-US" b="1" dirty="0">
              <a:solidFill>
                <a:schemeClr val="tx1"/>
              </a:solidFill>
            </a:rPr>
            <a:t>Preferred Provider Organization (PPO)</a:t>
          </a:r>
        </a:p>
      </dgm:t>
    </dgm:pt>
    <dgm:pt modelId="{F129021E-626A-496A-8948-264CEB1EEB82}" type="parTrans" cxnId="{C3332D86-5A8E-4395-8B27-D6FFC8428050}">
      <dgm:prSet/>
      <dgm:spPr/>
      <dgm:t>
        <a:bodyPr/>
        <a:lstStyle/>
        <a:p>
          <a:endParaRPr lang="en-US" b="1">
            <a:solidFill>
              <a:schemeClr val="tx1"/>
            </a:solidFill>
          </a:endParaRPr>
        </a:p>
      </dgm:t>
    </dgm:pt>
    <dgm:pt modelId="{2B8FBB9A-BB40-4B8B-8ABB-16F82B2B74B7}" type="sibTrans" cxnId="{C3332D86-5A8E-4395-8B27-D6FFC8428050}">
      <dgm:prSet/>
      <dgm:spPr/>
      <dgm:t>
        <a:bodyPr/>
        <a:lstStyle/>
        <a:p>
          <a:endParaRPr lang="en-US" b="1">
            <a:solidFill>
              <a:schemeClr val="tx1"/>
            </a:solidFill>
          </a:endParaRPr>
        </a:p>
      </dgm:t>
    </dgm:pt>
    <dgm:pt modelId="{99B47CE9-E47D-45DE-A8CF-3D3080E3A73C}">
      <dgm:prSet phldrT="[Text]"/>
      <dgm:spPr/>
      <dgm:t>
        <a:bodyPr/>
        <a:lstStyle/>
        <a:p>
          <a:r>
            <a:rPr lang="en-US" b="1" dirty="0">
              <a:solidFill>
                <a:schemeClr val="tx1"/>
              </a:solidFill>
            </a:rPr>
            <a:t>Private Fee-for-Service (PFFS)</a:t>
          </a:r>
        </a:p>
      </dgm:t>
    </dgm:pt>
    <dgm:pt modelId="{B13E5122-E537-4D88-988E-6BE04E4D32F6}" type="parTrans" cxnId="{C0CC2294-8031-4036-B186-151F6EB33C74}">
      <dgm:prSet/>
      <dgm:spPr/>
      <dgm:t>
        <a:bodyPr/>
        <a:lstStyle/>
        <a:p>
          <a:endParaRPr lang="en-US" b="1">
            <a:solidFill>
              <a:schemeClr val="tx1"/>
            </a:solidFill>
          </a:endParaRPr>
        </a:p>
      </dgm:t>
    </dgm:pt>
    <dgm:pt modelId="{CD1FACE2-7DF1-4654-AE52-1362B9A609EB}" type="sibTrans" cxnId="{C0CC2294-8031-4036-B186-151F6EB33C74}">
      <dgm:prSet/>
      <dgm:spPr/>
      <dgm:t>
        <a:bodyPr/>
        <a:lstStyle/>
        <a:p>
          <a:endParaRPr lang="en-US" b="1">
            <a:solidFill>
              <a:schemeClr val="tx1"/>
            </a:solidFill>
          </a:endParaRPr>
        </a:p>
      </dgm:t>
    </dgm:pt>
    <dgm:pt modelId="{E5A51AE3-6C64-4A19-AA5F-BED7046F4D3E}">
      <dgm:prSet phldrT="[Text]"/>
      <dgm:spPr/>
      <dgm:t>
        <a:bodyPr/>
        <a:lstStyle/>
        <a:p>
          <a:r>
            <a:rPr lang="en-US" b="1" dirty="0">
              <a:solidFill>
                <a:schemeClr val="tx1"/>
              </a:solidFill>
            </a:rPr>
            <a:t>Special Needs </a:t>
          </a:r>
        </a:p>
      </dgm:t>
    </dgm:pt>
    <dgm:pt modelId="{3AEDB5DC-834E-48B2-AAF7-20C53A7825E3}" type="parTrans" cxnId="{3FA90FC0-2A10-4503-95A2-EC1364C2005D}">
      <dgm:prSet/>
      <dgm:spPr/>
      <dgm:t>
        <a:bodyPr/>
        <a:lstStyle/>
        <a:p>
          <a:endParaRPr lang="en-US" b="1">
            <a:solidFill>
              <a:schemeClr val="tx1"/>
            </a:solidFill>
          </a:endParaRPr>
        </a:p>
      </dgm:t>
    </dgm:pt>
    <dgm:pt modelId="{64BEB266-EC2A-4106-AF6B-C8D358E773DD}" type="sibTrans" cxnId="{3FA90FC0-2A10-4503-95A2-EC1364C2005D}">
      <dgm:prSet/>
      <dgm:spPr/>
      <dgm:t>
        <a:bodyPr/>
        <a:lstStyle/>
        <a:p>
          <a:endParaRPr lang="en-US" b="1">
            <a:solidFill>
              <a:schemeClr val="tx1"/>
            </a:solidFill>
          </a:endParaRPr>
        </a:p>
      </dgm:t>
    </dgm:pt>
    <dgm:pt modelId="{C41B62FE-6F6C-4077-9252-B077EA6F16B1}">
      <dgm:prSet phldrT="[Text]"/>
      <dgm:spPr>
        <a:solidFill>
          <a:schemeClr val="bg1">
            <a:lumMod val="65000"/>
          </a:schemeClr>
        </a:solidFill>
      </dgm:spPr>
      <dgm:t>
        <a:bodyPr/>
        <a:lstStyle/>
        <a:p>
          <a:r>
            <a:rPr lang="en-US" b="1" dirty="0">
              <a:solidFill>
                <a:schemeClr val="tx1"/>
              </a:solidFill>
            </a:rPr>
            <a:t>Medicare Medical Savings Account </a:t>
          </a:r>
        </a:p>
        <a:p>
          <a:r>
            <a:rPr lang="en-US" b="1" dirty="0">
              <a:solidFill>
                <a:schemeClr val="tx1"/>
              </a:solidFill>
            </a:rPr>
            <a:t>(HSA)</a:t>
          </a:r>
        </a:p>
      </dgm:t>
    </dgm:pt>
    <dgm:pt modelId="{2A29E7F8-C62C-4CE1-B4C8-9EF269F1B5AD}" type="parTrans" cxnId="{EF9FD26A-90C1-4640-A902-B6BC2A98AAA4}">
      <dgm:prSet/>
      <dgm:spPr/>
      <dgm:t>
        <a:bodyPr/>
        <a:lstStyle/>
        <a:p>
          <a:endParaRPr lang="en-US" b="1">
            <a:solidFill>
              <a:schemeClr val="tx1"/>
            </a:solidFill>
          </a:endParaRPr>
        </a:p>
      </dgm:t>
    </dgm:pt>
    <dgm:pt modelId="{81617C70-9656-4FCB-9240-43C59958B4B5}" type="sibTrans" cxnId="{EF9FD26A-90C1-4640-A902-B6BC2A98AAA4}">
      <dgm:prSet/>
      <dgm:spPr>
        <a:ln>
          <a:solidFill>
            <a:schemeClr val="bg1">
              <a:lumMod val="65000"/>
            </a:schemeClr>
          </a:solidFill>
        </a:ln>
      </dgm:spPr>
      <dgm:t>
        <a:bodyPr/>
        <a:lstStyle/>
        <a:p>
          <a:endParaRPr lang="en-US" b="1">
            <a:solidFill>
              <a:schemeClr val="tx1"/>
            </a:solidFill>
          </a:endParaRPr>
        </a:p>
      </dgm:t>
    </dgm:pt>
    <dgm:pt modelId="{6377A082-C2DD-4393-80B4-BA95C6652FAD}" type="pres">
      <dgm:prSet presAssocID="{0DB0137C-EB76-46DA-8000-7EEC91BEA13B}" presName="cycle" presStyleCnt="0">
        <dgm:presLayoutVars>
          <dgm:dir/>
          <dgm:resizeHandles val="exact"/>
        </dgm:presLayoutVars>
      </dgm:prSet>
      <dgm:spPr/>
    </dgm:pt>
    <dgm:pt modelId="{769EE086-0079-4D2D-AD39-02C3A4F60680}" type="pres">
      <dgm:prSet presAssocID="{43D8C58B-B2F4-4D1A-AAD6-9CFE7A3F81BB}" presName="node" presStyleLbl="node1" presStyleIdx="0" presStyleCnt="5">
        <dgm:presLayoutVars>
          <dgm:bulletEnabled val="1"/>
        </dgm:presLayoutVars>
      </dgm:prSet>
      <dgm:spPr/>
    </dgm:pt>
    <dgm:pt modelId="{9FA610C5-8EA0-4214-BB96-5013FEF37202}" type="pres">
      <dgm:prSet presAssocID="{43D8C58B-B2F4-4D1A-AAD6-9CFE7A3F81BB}" presName="spNode" presStyleCnt="0"/>
      <dgm:spPr/>
    </dgm:pt>
    <dgm:pt modelId="{3A2A18F6-BF69-4C20-B22A-FBFA21B0CD20}" type="pres">
      <dgm:prSet presAssocID="{508F62BF-C848-46DC-92F0-F2D91DB72362}" presName="sibTrans" presStyleLbl="sibTrans1D1" presStyleIdx="0" presStyleCnt="5"/>
      <dgm:spPr/>
    </dgm:pt>
    <dgm:pt modelId="{BD5FCCCB-0B94-46FD-A9F1-593DD8D55A1F}" type="pres">
      <dgm:prSet presAssocID="{F85135F6-1A63-41A5-8916-ADA8A87898AB}" presName="node" presStyleLbl="node1" presStyleIdx="1" presStyleCnt="5">
        <dgm:presLayoutVars>
          <dgm:bulletEnabled val="1"/>
        </dgm:presLayoutVars>
      </dgm:prSet>
      <dgm:spPr/>
    </dgm:pt>
    <dgm:pt modelId="{243ED005-962E-428C-8354-8B0ECECBE726}" type="pres">
      <dgm:prSet presAssocID="{F85135F6-1A63-41A5-8916-ADA8A87898AB}" presName="spNode" presStyleCnt="0"/>
      <dgm:spPr/>
    </dgm:pt>
    <dgm:pt modelId="{4125CEB4-6EF3-49C3-8FCD-35ECF087B5E7}" type="pres">
      <dgm:prSet presAssocID="{2B8FBB9A-BB40-4B8B-8ABB-16F82B2B74B7}" presName="sibTrans" presStyleLbl="sibTrans1D1" presStyleIdx="1" presStyleCnt="5"/>
      <dgm:spPr/>
    </dgm:pt>
    <dgm:pt modelId="{FAAC9AB0-CD2F-4DEB-90D1-DEBCE64780E0}" type="pres">
      <dgm:prSet presAssocID="{99B47CE9-E47D-45DE-A8CF-3D3080E3A73C}" presName="node" presStyleLbl="node1" presStyleIdx="2" presStyleCnt="5">
        <dgm:presLayoutVars>
          <dgm:bulletEnabled val="1"/>
        </dgm:presLayoutVars>
      </dgm:prSet>
      <dgm:spPr/>
    </dgm:pt>
    <dgm:pt modelId="{39DF1E36-E693-4CA0-BECA-623A40352402}" type="pres">
      <dgm:prSet presAssocID="{99B47CE9-E47D-45DE-A8CF-3D3080E3A73C}" presName="spNode" presStyleCnt="0"/>
      <dgm:spPr/>
    </dgm:pt>
    <dgm:pt modelId="{D30344D4-947B-4CEA-A5C9-5C77DBABB9F1}" type="pres">
      <dgm:prSet presAssocID="{CD1FACE2-7DF1-4654-AE52-1362B9A609EB}" presName="sibTrans" presStyleLbl="sibTrans1D1" presStyleIdx="2" presStyleCnt="5"/>
      <dgm:spPr/>
    </dgm:pt>
    <dgm:pt modelId="{B7AD0C39-AC89-43D9-9F37-D95F9B813657}" type="pres">
      <dgm:prSet presAssocID="{E5A51AE3-6C64-4A19-AA5F-BED7046F4D3E}" presName="node" presStyleLbl="node1" presStyleIdx="3" presStyleCnt="5">
        <dgm:presLayoutVars>
          <dgm:bulletEnabled val="1"/>
        </dgm:presLayoutVars>
      </dgm:prSet>
      <dgm:spPr/>
    </dgm:pt>
    <dgm:pt modelId="{29912451-8FE8-4A89-AE05-5B755BFF96DB}" type="pres">
      <dgm:prSet presAssocID="{E5A51AE3-6C64-4A19-AA5F-BED7046F4D3E}" presName="spNode" presStyleCnt="0"/>
      <dgm:spPr/>
    </dgm:pt>
    <dgm:pt modelId="{5A7AF077-59DF-4E30-A425-A9DE31E2C049}" type="pres">
      <dgm:prSet presAssocID="{64BEB266-EC2A-4106-AF6B-C8D358E773DD}" presName="sibTrans" presStyleLbl="sibTrans1D1" presStyleIdx="3" presStyleCnt="5"/>
      <dgm:spPr/>
    </dgm:pt>
    <dgm:pt modelId="{2DC36816-5551-4565-8F7E-8ECF84CB828A}" type="pres">
      <dgm:prSet presAssocID="{C41B62FE-6F6C-4077-9252-B077EA6F16B1}" presName="node" presStyleLbl="node1" presStyleIdx="4" presStyleCnt="5">
        <dgm:presLayoutVars>
          <dgm:bulletEnabled val="1"/>
        </dgm:presLayoutVars>
      </dgm:prSet>
      <dgm:spPr/>
    </dgm:pt>
    <dgm:pt modelId="{2A08F8B2-D88B-4BB2-BEFB-6D78F93C801C}" type="pres">
      <dgm:prSet presAssocID="{C41B62FE-6F6C-4077-9252-B077EA6F16B1}" presName="spNode" presStyleCnt="0"/>
      <dgm:spPr/>
    </dgm:pt>
    <dgm:pt modelId="{469A9B81-FEF0-47DF-93E4-717ED8A29816}" type="pres">
      <dgm:prSet presAssocID="{81617C70-9656-4FCB-9240-43C59958B4B5}" presName="sibTrans" presStyleLbl="sibTrans1D1" presStyleIdx="4" presStyleCnt="5"/>
      <dgm:spPr/>
    </dgm:pt>
  </dgm:ptLst>
  <dgm:cxnLst>
    <dgm:cxn modelId="{054ADC06-644E-4CFB-A250-6E3EF16B6E2D}" type="presOf" srcId="{F85135F6-1A63-41A5-8916-ADA8A87898AB}" destId="{BD5FCCCB-0B94-46FD-A9F1-593DD8D55A1F}" srcOrd="0" destOrd="0" presId="urn:microsoft.com/office/officeart/2005/8/layout/cycle6"/>
    <dgm:cxn modelId="{D3683827-9610-4962-9A74-14AE22C20A3A}" type="presOf" srcId="{43D8C58B-B2F4-4D1A-AAD6-9CFE7A3F81BB}" destId="{769EE086-0079-4D2D-AD39-02C3A4F60680}" srcOrd="0" destOrd="0" presId="urn:microsoft.com/office/officeart/2005/8/layout/cycle6"/>
    <dgm:cxn modelId="{21F1EA35-9827-4F01-A53C-2808D6340D16}" type="presOf" srcId="{64BEB266-EC2A-4106-AF6B-C8D358E773DD}" destId="{5A7AF077-59DF-4E30-A425-A9DE31E2C049}" srcOrd="0" destOrd="0" presId="urn:microsoft.com/office/officeart/2005/8/layout/cycle6"/>
    <dgm:cxn modelId="{1209A46A-CCA5-4099-88FE-DD252BD214D2}" type="presOf" srcId="{CD1FACE2-7DF1-4654-AE52-1362B9A609EB}" destId="{D30344D4-947B-4CEA-A5C9-5C77DBABB9F1}" srcOrd="0" destOrd="0" presId="urn:microsoft.com/office/officeart/2005/8/layout/cycle6"/>
    <dgm:cxn modelId="{EF9FD26A-90C1-4640-A902-B6BC2A98AAA4}" srcId="{0DB0137C-EB76-46DA-8000-7EEC91BEA13B}" destId="{C41B62FE-6F6C-4077-9252-B077EA6F16B1}" srcOrd="4" destOrd="0" parTransId="{2A29E7F8-C62C-4CE1-B4C8-9EF269F1B5AD}" sibTransId="{81617C70-9656-4FCB-9240-43C59958B4B5}"/>
    <dgm:cxn modelId="{ABEAF74A-923B-43FC-A70A-BA72A0C4A55C}" srcId="{0DB0137C-EB76-46DA-8000-7EEC91BEA13B}" destId="{43D8C58B-B2F4-4D1A-AAD6-9CFE7A3F81BB}" srcOrd="0" destOrd="0" parTransId="{D0930BCA-8C7E-4BEF-B8BE-24D0474BB805}" sibTransId="{508F62BF-C848-46DC-92F0-F2D91DB72362}"/>
    <dgm:cxn modelId="{6E9D2050-F9A4-499C-8805-84D5BED28075}" type="presOf" srcId="{C41B62FE-6F6C-4077-9252-B077EA6F16B1}" destId="{2DC36816-5551-4565-8F7E-8ECF84CB828A}" srcOrd="0" destOrd="0" presId="urn:microsoft.com/office/officeart/2005/8/layout/cycle6"/>
    <dgm:cxn modelId="{1D44F554-EF0A-4D7D-B555-9ECA086FD6D3}" type="presOf" srcId="{E5A51AE3-6C64-4A19-AA5F-BED7046F4D3E}" destId="{B7AD0C39-AC89-43D9-9F37-D95F9B813657}" srcOrd="0" destOrd="0" presId="urn:microsoft.com/office/officeart/2005/8/layout/cycle6"/>
    <dgm:cxn modelId="{C3332D86-5A8E-4395-8B27-D6FFC8428050}" srcId="{0DB0137C-EB76-46DA-8000-7EEC91BEA13B}" destId="{F85135F6-1A63-41A5-8916-ADA8A87898AB}" srcOrd="1" destOrd="0" parTransId="{F129021E-626A-496A-8948-264CEB1EEB82}" sibTransId="{2B8FBB9A-BB40-4B8B-8ABB-16F82B2B74B7}"/>
    <dgm:cxn modelId="{C0CC2294-8031-4036-B186-151F6EB33C74}" srcId="{0DB0137C-EB76-46DA-8000-7EEC91BEA13B}" destId="{99B47CE9-E47D-45DE-A8CF-3D3080E3A73C}" srcOrd="2" destOrd="0" parTransId="{B13E5122-E537-4D88-988E-6BE04E4D32F6}" sibTransId="{CD1FACE2-7DF1-4654-AE52-1362B9A609EB}"/>
    <dgm:cxn modelId="{D28297AB-3ABD-4708-9307-683A0A0B1E23}" type="presOf" srcId="{99B47CE9-E47D-45DE-A8CF-3D3080E3A73C}" destId="{FAAC9AB0-CD2F-4DEB-90D1-DEBCE64780E0}" srcOrd="0" destOrd="0" presId="urn:microsoft.com/office/officeart/2005/8/layout/cycle6"/>
    <dgm:cxn modelId="{F4A46EAC-E642-45A4-8A44-E4006890B685}" type="presOf" srcId="{508F62BF-C848-46DC-92F0-F2D91DB72362}" destId="{3A2A18F6-BF69-4C20-B22A-FBFA21B0CD20}" srcOrd="0" destOrd="0" presId="urn:microsoft.com/office/officeart/2005/8/layout/cycle6"/>
    <dgm:cxn modelId="{CE5105B7-7424-439C-AFFE-E69A0A12F1A8}" type="presOf" srcId="{0DB0137C-EB76-46DA-8000-7EEC91BEA13B}" destId="{6377A082-C2DD-4393-80B4-BA95C6652FAD}" srcOrd="0" destOrd="0" presId="urn:microsoft.com/office/officeart/2005/8/layout/cycle6"/>
    <dgm:cxn modelId="{3FA90FC0-2A10-4503-95A2-EC1364C2005D}" srcId="{0DB0137C-EB76-46DA-8000-7EEC91BEA13B}" destId="{E5A51AE3-6C64-4A19-AA5F-BED7046F4D3E}" srcOrd="3" destOrd="0" parTransId="{3AEDB5DC-834E-48B2-AAF7-20C53A7825E3}" sibTransId="{64BEB266-EC2A-4106-AF6B-C8D358E773DD}"/>
    <dgm:cxn modelId="{14BDADC3-B32F-4E25-BE25-B542BCC87426}" type="presOf" srcId="{2B8FBB9A-BB40-4B8B-8ABB-16F82B2B74B7}" destId="{4125CEB4-6EF3-49C3-8FCD-35ECF087B5E7}" srcOrd="0" destOrd="0" presId="urn:microsoft.com/office/officeart/2005/8/layout/cycle6"/>
    <dgm:cxn modelId="{ED27C5CE-5382-4AD3-8247-AF10F97BDCD1}" type="presOf" srcId="{81617C70-9656-4FCB-9240-43C59958B4B5}" destId="{469A9B81-FEF0-47DF-93E4-717ED8A29816}" srcOrd="0" destOrd="0" presId="urn:microsoft.com/office/officeart/2005/8/layout/cycle6"/>
    <dgm:cxn modelId="{EF616AF9-CE9C-4042-9A14-9765A61F8EB9}" type="presParOf" srcId="{6377A082-C2DD-4393-80B4-BA95C6652FAD}" destId="{769EE086-0079-4D2D-AD39-02C3A4F60680}" srcOrd="0" destOrd="0" presId="urn:microsoft.com/office/officeart/2005/8/layout/cycle6"/>
    <dgm:cxn modelId="{084174DA-F2C2-42C0-9717-A6E936B5E48F}" type="presParOf" srcId="{6377A082-C2DD-4393-80B4-BA95C6652FAD}" destId="{9FA610C5-8EA0-4214-BB96-5013FEF37202}" srcOrd="1" destOrd="0" presId="urn:microsoft.com/office/officeart/2005/8/layout/cycle6"/>
    <dgm:cxn modelId="{DFB683C9-B17C-464C-B999-E5BA9D95B78D}" type="presParOf" srcId="{6377A082-C2DD-4393-80B4-BA95C6652FAD}" destId="{3A2A18F6-BF69-4C20-B22A-FBFA21B0CD20}" srcOrd="2" destOrd="0" presId="urn:microsoft.com/office/officeart/2005/8/layout/cycle6"/>
    <dgm:cxn modelId="{4C1A6FAB-F756-4E34-B973-526C2F677640}" type="presParOf" srcId="{6377A082-C2DD-4393-80B4-BA95C6652FAD}" destId="{BD5FCCCB-0B94-46FD-A9F1-593DD8D55A1F}" srcOrd="3" destOrd="0" presId="urn:microsoft.com/office/officeart/2005/8/layout/cycle6"/>
    <dgm:cxn modelId="{3BBEC21B-0B2F-4BE8-8DB6-6A9464C23753}" type="presParOf" srcId="{6377A082-C2DD-4393-80B4-BA95C6652FAD}" destId="{243ED005-962E-428C-8354-8B0ECECBE726}" srcOrd="4" destOrd="0" presId="urn:microsoft.com/office/officeart/2005/8/layout/cycle6"/>
    <dgm:cxn modelId="{5C1D6DE0-AFFD-4F0F-954F-C8D588915BDA}" type="presParOf" srcId="{6377A082-C2DD-4393-80B4-BA95C6652FAD}" destId="{4125CEB4-6EF3-49C3-8FCD-35ECF087B5E7}" srcOrd="5" destOrd="0" presId="urn:microsoft.com/office/officeart/2005/8/layout/cycle6"/>
    <dgm:cxn modelId="{F1ADBDF0-6748-4A5F-BFA2-11A234201AA9}" type="presParOf" srcId="{6377A082-C2DD-4393-80B4-BA95C6652FAD}" destId="{FAAC9AB0-CD2F-4DEB-90D1-DEBCE64780E0}" srcOrd="6" destOrd="0" presId="urn:microsoft.com/office/officeart/2005/8/layout/cycle6"/>
    <dgm:cxn modelId="{2234E903-D76D-428A-AD57-48C8D4210F11}" type="presParOf" srcId="{6377A082-C2DD-4393-80B4-BA95C6652FAD}" destId="{39DF1E36-E693-4CA0-BECA-623A40352402}" srcOrd="7" destOrd="0" presId="urn:microsoft.com/office/officeart/2005/8/layout/cycle6"/>
    <dgm:cxn modelId="{DAC79E06-B53A-4099-A271-AC54C5A3AB15}" type="presParOf" srcId="{6377A082-C2DD-4393-80B4-BA95C6652FAD}" destId="{D30344D4-947B-4CEA-A5C9-5C77DBABB9F1}" srcOrd="8" destOrd="0" presId="urn:microsoft.com/office/officeart/2005/8/layout/cycle6"/>
    <dgm:cxn modelId="{68BB7B81-F0FB-4515-AF87-CA3F0EED2DDB}" type="presParOf" srcId="{6377A082-C2DD-4393-80B4-BA95C6652FAD}" destId="{B7AD0C39-AC89-43D9-9F37-D95F9B813657}" srcOrd="9" destOrd="0" presId="urn:microsoft.com/office/officeart/2005/8/layout/cycle6"/>
    <dgm:cxn modelId="{E128A09B-25DC-4E3E-8446-27686FC06C1B}" type="presParOf" srcId="{6377A082-C2DD-4393-80B4-BA95C6652FAD}" destId="{29912451-8FE8-4A89-AE05-5B755BFF96DB}" srcOrd="10" destOrd="0" presId="urn:microsoft.com/office/officeart/2005/8/layout/cycle6"/>
    <dgm:cxn modelId="{ECBBAFBA-DEAC-4B5E-AD13-0C5506535E0A}" type="presParOf" srcId="{6377A082-C2DD-4393-80B4-BA95C6652FAD}" destId="{5A7AF077-59DF-4E30-A425-A9DE31E2C049}" srcOrd="11" destOrd="0" presId="urn:microsoft.com/office/officeart/2005/8/layout/cycle6"/>
    <dgm:cxn modelId="{9B9E24B4-749C-4D2B-817E-057E2FDEAD73}" type="presParOf" srcId="{6377A082-C2DD-4393-80B4-BA95C6652FAD}" destId="{2DC36816-5551-4565-8F7E-8ECF84CB828A}" srcOrd="12" destOrd="0" presId="urn:microsoft.com/office/officeart/2005/8/layout/cycle6"/>
    <dgm:cxn modelId="{E67CD98A-D3D6-49CC-988E-E5D33D928591}" type="presParOf" srcId="{6377A082-C2DD-4393-80B4-BA95C6652FAD}" destId="{2A08F8B2-D88B-4BB2-BEFB-6D78F93C801C}" srcOrd="13" destOrd="0" presId="urn:microsoft.com/office/officeart/2005/8/layout/cycle6"/>
    <dgm:cxn modelId="{46ECD476-4BDD-462B-B38D-7D6798F94B80}" type="presParOf" srcId="{6377A082-C2DD-4393-80B4-BA95C6652FAD}" destId="{469A9B81-FEF0-47DF-93E4-717ED8A29816}" srcOrd="14"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EE086-0079-4D2D-AD39-02C3A4F60680}">
      <dsp:nvSpPr>
        <dsp:cNvPr id="0" name=""/>
        <dsp:cNvSpPr/>
      </dsp:nvSpPr>
      <dsp:spPr>
        <a:xfrm>
          <a:off x="3403792" y="367"/>
          <a:ext cx="1383915" cy="89954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Health Maintenance Organization (HMO)</a:t>
          </a:r>
        </a:p>
      </dsp:txBody>
      <dsp:txXfrm>
        <a:off x="3447704" y="44279"/>
        <a:ext cx="1296091" cy="811721"/>
      </dsp:txXfrm>
    </dsp:sp>
    <dsp:sp modelId="{3A2A18F6-BF69-4C20-B22A-FBFA21B0CD20}">
      <dsp:nvSpPr>
        <dsp:cNvPr id="0" name=""/>
        <dsp:cNvSpPr/>
      </dsp:nvSpPr>
      <dsp:spPr>
        <a:xfrm>
          <a:off x="2297242" y="450139"/>
          <a:ext cx="3597015" cy="3597015"/>
        </a:xfrm>
        <a:custGeom>
          <a:avLst/>
          <a:gdLst/>
          <a:ahLst/>
          <a:cxnLst/>
          <a:rect l="0" t="0" r="0" b="0"/>
          <a:pathLst>
            <a:path>
              <a:moveTo>
                <a:pt x="2499989" y="142441"/>
              </a:moveTo>
              <a:arcTo wR="1798507" hR="1798507" stAng="17577401" swAng="196324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5FCCCB-0B94-46FD-A9F1-593DD8D55A1F}">
      <dsp:nvSpPr>
        <dsp:cNvPr id="0" name=""/>
        <dsp:cNvSpPr/>
      </dsp:nvSpPr>
      <dsp:spPr>
        <a:xfrm>
          <a:off x="5114274" y="1243105"/>
          <a:ext cx="1383915" cy="899545"/>
        </a:xfrm>
        <a:prstGeom prst="roundRect">
          <a:avLst/>
        </a:prstGeom>
        <a:solidFill>
          <a:schemeClr val="accent2">
            <a:hueOff val="-256933"/>
            <a:satOff val="209"/>
            <a:lumOff val="-13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Preferred Provider Organization (PPO)</a:t>
          </a:r>
        </a:p>
      </dsp:txBody>
      <dsp:txXfrm>
        <a:off x="5158186" y="1287017"/>
        <a:ext cx="1296091" cy="811721"/>
      </dsp:txXfrm>
    </dsp:sp>
    <dsp:sp modelId="{4125CEB4-6EF3-49C3-8FCD-35ECF087B5E7}">
      <dsp:nvSpPr>
        <dsp:cNvPr id="0" name=""/>
        <dsp:cNvSpPr/>
      </dsp:nvSpPr>
      <dsp:spPr>
        <a:xfrm>
          <a:off x="2297242" y="450139"/>
          <a:ext cx="3597015" cy="3597015"/>
        </a:xfrm>
        <a:custGeom>
          <a:avLst/>
          <a:gdLst/>
          <a:ahLst/>
          <a:cxnLst/>
          <a:rect l="0" t="0" r="0" b="0"/>
          <a:pathLst>
            <a:path>
              <a:moveTo>
                <a:pt x="3594531" y="1704013"/>
              </a:moveTo>
              <a:arcTo wR="1798507" hR="1798507" stAng="21419297" swAng="2197617"/>
            </a:path>
          </a:pathLst>
        </a:custGeom>
        <a:noFill/>
        <a:ln w="9525" cap="flat" cmpd="sng" algn="ctr">
          <a:solidFill>
            <a:schemeClr val="accent2">
              <a:hueOff val="-256933"/>
              <a:satOff val="209"/>
              <a:lumOff val="-1323"/>
              <a:alphaOff val="0"/>
            </a:schemeClr>
          </a:solidFill>
          <a:prstDash val="solid"/>
        </a:ln>
        <a:effectLst/>
      </dsp:spPr>
      <dsp:style>
        <a:lnRef idx="1">
          <a:scrgbClr r="0" g="0" b="0"/>
        </a:lnRef>
        <a:fillRef idx="0">
          <a:scrgbClr r="0" g="0" b="0"/>
        </a:fillRef>
        <a:effectRef idx="0">
          <a:scrgbClr r="0" g="0" b="0"/>
        </a:effectRef>
        <a:fontRef idx="minor"/>
      </dsp:style>
    </dsp:sp>
    <dsp:sp modelId="{FAAC9AB0-CD2F-4DEB-90D1-DEBCE64780E0}">
      <dsp:nvSpPr>
        <dsp:cNvPr id="0" name=""/>
        <dsp:cNvSpPr/>
      </dsp:nvSpPr>
      <dsp:spPr>
        <a:xfrm>
          <a:off x="4460928" y="3253898"/>
          <a:ext cx="1383915" cy="899545"/>
        </a:xfrm>
        <a:prstGeom prst="roundRect">
          <a:avLst/>
        </a:prstGeom>
        <a:solidFill>
          <a:schemeClr val="accent2">
            <a:hueOff val="-513866"/>
            <a:satOff val="4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Private Fee-for-Service (PFFS)</a:t>
          </a:r>
        </a:p>
      </dsp:txBody>
      <dsp:txXfrm>
        <a:off x="4504840" y="3297810"/>
        <a:ext cx="1296091" cy="811721"/>
      </dsp:txXfrm>
    </dsp:sp>
    <dsp:sp modelId="{D30344D4-947B-4CEA-A5C9-5C77DBABB9F1}">
      <dsp:nvSpPr>
        <dsp:cNvPr id="0" name=""/>
        <dsp:cNvSpPr/>
      </dsp:nvSpPr>
      <dsp:spPr>
        <a:xfrm>
          <a:off x="2297242" y="450139"/>
          <a:ext cx="3597015" cy="3597015"/>
        </a:xfrm>
        <a:custGeom>
          <a:avLst/>
          <a:gdLst/>
          <a:ahLst/>
          <a:cxnLst/>
          <a:rect l="0" t="0" r="0" b="0"/>
          <a:pathLst>
            <a:path>
              <a:moveTo>
                <a:pt x="2156532" y="3561020"/>
              </a:moveTo>
              <a:arcTo wR="1798507" hR="1798507" stAng="4711054" swAng="1377891"/>
            </a:path>
          </a:pathLst>
        </a:custGeom>
        <a:noFill/>
        <a:ln w="9525" cap="flat" cmpd="sng" algn="ctr">
          <a:solidFill>
            <a:schemeClr val="accent2">
              <a:hueOff val="-513866"/>
              <a:satOff val="419"/>
              <a:lumOff val="-2647"/>
              <a:alphaOff val="0"/>
            </a:schemeClr>
          </a:solidFill>
          <a:prstDash val="solid"/>
        </a:ln>
        <a:effectLst/>
      </dsp:spPr>
      <dsp:style>
        <a:lnRef idx="1">
          <a:scrgbClr r="0" g="0" b="0"/>
        </a:lnRef>
        <a:fillRef idx="0">
          <a:scrgbClr r="0" g="0" b="0"/>
        </a:fillRef>
        <a:effectRef idx="0">
          <a:scrgbClr r="0" g="0" b="0"/>
        </a:effectRef>
        <a:fontRef idx="minor"/>
      </dsp:style>
    </dsp:sp>
    <dsp:sp modelId="{B7AD0C39-AC89-43D9-9F37-D95F9B813657}">
      <dsp:nvSpPr>
        <dsp:cNvPr id="0" name=""/>
        <dsp:cNvSpPr/>
      </dsp:nvSpPr>
      <dsp:spPr>
        <a:xfrm>
          <a:off x="2346655" y="3253898"/>
          <a:ext cx="1383915" cy="899545"/>
        </a:xfrm>
        <a:prstGeom prst="roundRect">
          <a:avLst/>
        </a:prstGeom>
        <a:solidFill>
          <a:schemeClr val="accent2">
            <a:hueOff val="-770798"/>
            <a:satOff val="628"/>
            <a:lumOff val="-39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Special Needs </a:t>
          </a:r>
        </a:p>
      </dsp:txBody>
      <dsp:txXfrm>
        <a:off x="2390567" y="3297810"/>
        <a:ext cx="1296091" cy="811721"/>
      </dsp:txXfrm>
    </dsp:sp>
    <dsp:sp modelId="{5A7AF077-59DF-4E30-A425-A9DE31E2C049}">
      <dsp:nvSpPr>
        <dsp:cNvPr id="0" name=""/>
        <dsp:cNvSpPr/>
      </dsp:nvSpPr>
      <dsp:spPr>
        <a:xfrm>
          <a:off x="2297242" y="450139"/>
          <a:ext cx="3597015" cy="3597015"/>
        </a:xfrm>
        <a:custGeom>
          <a:avLst/>
          <a:gdLst/>
          <a:ahLst/>
          <a:cxnLst/>
          <a:rect l="0" t="0" r="0" b="0"/>
          <a:pathLst>
            <a:path>
              <a:moveTo>
                <a:pt x="300756" y="2794184"/>
              </a:moveTo>
              <a:arcTo wR="1798507" hR="1798507" stAng="8783087" swAng="2197617"/>
            </a:path>
          </a:pathLst>
        </a:custGeom>
        <a:noFill/>
        <a:ln w="9525" cap="flat" cmpd="sng" algn="ctr">
          <a:solidFill>
            <a:schemeClr val="accent2">
              <a:hueOff val="-770798"/>
              <a:satOff val="628"/>
              <a:lumOff val="-3970"/>
              <a:alphaOff val="0"/>
            </a:schemeClr>
          </a:solidFill>
          <a:prstDash val="solid"/>
        </a:ln>
        <a:effectLst/>
      </dsp:spPr>
      <dsp:style>
        <a:lnRef idx="1">
          <a:scrgbClr r="0" g="0" b="0"/>
        </a:lnRef>
        <a:fillRef idx="0">
          <a:scrgbClr r="0" g="0" b="0"/>
        </a:fillRef>
        <a:effectRef idx="0">
          <a:scrgbClr r="0" g="0" b="0"/>
        </a:effectRef>
        <a:fontRef idx="minor"/>
      </dsp:style>
    </dsp:sp>
    <dsp:sp modelId="{2DC36816-5551-4565-8F7E-8ECF84CB828A}">
      <dsp:nvSpPr>
        <dsp:cNvPr id="0" name=""/>
        <dsp:cNvSpPr/>
      </dsp:nvSpPr>
      <dsp:spPr>
        <a:xfrm>
          <a:off x="1693309" y="1243105"/>
          <a:ext cx="1383915" cy="899545"/>
        </a:xfrm>
        <a:prstGeom prst="roundRect">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Medicare Medical Savings Account </a:t>
          </a:r>
        </a:p>
        <a:p>
          <a:pPr marL="0" lvl="0" indent="0" algn="ctr" defTabSz="488950">
            <a:lnSpc>
              <a:spcPct val="90000"/>
            </a:lnSpc>
            <a:spcBef>
              <a:spcPct val="0"/>
            </a:spcBef>
            <a:spcAft>
              <a:spcPct val="35000"/>
            </a:spcAft>
            <a:buNone/>
          </a:pPr>
          <a:r>
            <a:rPr lang="en-US" sz="1100" b="1" kern="1200" dirty="0">
              <a:solidFill>
                <a:schemeClr val="tx1"/>
              </a:solidFill>
            </a:rPr>
            <a:t>(HSA)</a:t>
          </a:r>
        </a:p>
      </dsp:txBody>
      <dsp:txXfrm>
        <a:off x="1737221" y="1287017"/>
        <a:ext cx="1296091" cy="811721"/>
      </dsp:txXfrm>
    </dsp:sp>
    <dsp:sp modelId="{469A9B81-FEF0-47DF-93E4-717ED8A29816}">
      <dsp:nvSpPr>
        <dsp:cNvPr id="0" name=""/>
        <dsp:cNvSpPr/>
      </dsp:nvSpPr>
      <dsp:spPr>
        <a:xfrm>
          <a:off x="2297242" y="450139"/>
          <a:ext cx="3597015" cy="3597015"/>
        </a:xfrm>
        <a:custGeom>
          <a:avLst/>
          <a:gdLst/>
          <a:ahLst/>
          <a:cxnLst/>
          <a:rect l="0" t="0" r="0" b="0"/>
          <a:pathLst>
            <a:path>
              <a:moveTo>
                <a:pt x="313162" y="784417"/>
              </a:moveTo>
              <a:arcTo wR="1798507" hR="1798507" stAng="12859352" swAng="1963247"/>
            </a:path>
          </a:pathLst>
        </a:custGeom>
        <a:noFill/>
        <a:ln w="9525" cap="flat" cmpd="sng" algn="ctr">
          <a:solidFill>
            <a:schemeClr val="bg1">
              <a:lumMod val="6500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7BFFC-A879-40DE-A73F-89BC4A20988B}" type="datetimeFigureOut">
              <a:rPr lang="en-US" smtClean="0"/>
              <a:t>6/21/2017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16AA0-470E-4825-892B-51C944EB8099}" type="slidenum">
              <a:rPr lang="en-US" smtClean="0"/>
              <a:t>‹#›</a:t>
            </a:fld>
            <a:endParaRPr lang="en-US"/>
          </a:p>
        </p:txBody>
      </p:sp>
    </p:spTree>
    <p:extLst>
      <p:ext uri="{BB962C8B-B14F-4D97-AF65-F5344CB8AC3E}">
        <p14:creationId xmlns:p14="http://schemas.microsoft.com/office/powerpoint/2010/main" val="374025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350838"/>
            <a:ext cx="3054350" cy="1719262"/>
          </a:xfrm>
        </p:spPr>
      </p:sp>
      <p:sp>
        <p:nvSpPr>
          <p:cNvPr id="3" name="Notes Placeholder 2"/>
          <p:cNvSpPr>
            <a:spLocks noGrp="1"/>
          </p:cNvSpPr>
          <p:nvPr>
            <p:ph type="body" idx="1"/>
          </p:nvPr>
        </p:nvSpPr>
        <p:spPr/>
        <p:txBody>
          <a:bodyPr/>
          <a:lstStyle/>
          <a:p>
            <a:pPr eaLnBrk="1" hangingPunct="1">
              <a:lnSpc>
                <a:spcPct val="90000"/>
              </a:lnSpc>
            </a:pPr>
            <a:r>
              <a:rPr lang="en-US" dirty="0">
                <a:latin typeface="Arial" pitchFamily="34" charset="0"/>
                <a:ea typeface="ヒラギノ角ゴ Pro W3"/>
              </a:rPr>
              <a:t>Medicare has the following parts:</a:t>
            </a:r>
          </a:p>
          <a:p>
            <a:pPr eaLnBrk="1" hangingPunct="1">
              <a:lnSpc>
                <a:spcPct val="90000"/>
              </a:lnSpc>
              <a:buFontTx/>
              <a:buChar char="•"/>
            </a:pPr>
            <a:r>
              <a:rPr lang="en-US" b="1" dirty="0">
                <a:latin typeface="Arial" pitchFamily="34" charset="0"/>
                <a:ea typeface="ヒラギノ角ゴ Pro W3"/>
              </a:rPr>
              <a:t>Part A</a:t>
            </a:r>
            <a:r>
              <a:rPr lang="en-US" dirty="0">
                <a:latin typeface="Arial" pitchFamily="34" charset="0"/>
                <a:ea typeface="ヒラギノ角ゴ Pro W3"/>
              </a:rPr>
              <a:t> helps pay for inpatient hospital stays but also helps cover skilled nursing care, home health care, and hospice care.</a:t>
            </a:r>
          </a:p>
          <a:p>
            <a:pPr eaLnBrk="1" hangingPunct="1">
              <a:lnSpc>
                <a:spcPct val="90000"/>
              </a:lnSpc>
              <a:buFontTx/>
              <a:buChar char="•"/>
            </a:pPr>
            <a:endParaRPr lang="en-US" dirty="0">
              <a:latin typeface="Arial" pitchFamily="34" charset="0"/>
              <a:ea typeface="ヒラギノ角ゴ Pro W3"/>
            </a:endParaRPr>
          </a:p>
          <a:p>
            <a:pPr eaLnBrk="1" hangingPunct="1">
              <a:lnSpc>
                <a:spcPct val="90000"/>
              </a:lnSpc>
            </a:pPr>
            <a:r>
              <a:rPr lang="en-US" b="1" dirty="0">
                <a:latin typeface="Arial" pitchFamily="34" charset="0"/>
                <a:ea typeface="ヒラギノ角ゴ Pro W3"/>
              </a:rPr>
              <a:t>Part B</a:t>
            </a:r>
            <a:r>
              <a:rPr lang="en-US" dirty="0">
                <a:latin typeface="Arial" pitchFamily="34" charset="0"/>
                <a:ea typeface="ヒラギノ角ゴ Pro W3"/>
              </a:rPr>
              <a:t> helps cover medically-necessary services like doctors visits and outpatient care, outpatient hospital services, physician visits and lab work.</a:t>
            </a:r>
          </a:p>
          <a:p>
            <a:pPr eaLnBrk="1" hangingPunct="1">
              <a:lnSpc>
                <a:spcPct val="90000"/>
              </a:lnSpc>
            </a:pPr>
            <a:r>
              <a:rPr lang="en-US" dirty="0">
                <a:latin typeface="Arial" pitchFamily="34" charset="0"/>
                <a:ea typeface="ヒラギノ角ゴ Pro W3"/>
              </a:rPr>
              <a:t>Part B also covers some preventive services including mammograms and flu shots screening tests and shots, diagnostic tests, some therapies, and durable medical equipment like wheelchairs and walkers. </a:t>
            </a:r>
          </a:p>
          <a:p>
            <a:pPr eaLnBrk="1" hangingPunct="1">
              <a:lnSpc>
                <a:spcPct val="90000"/>
              </a:lnSpc>
            </a:pPr>
            <a:endParaRPr lang="en-US" dirty="0">
              <a:latin typeface="Arial" pitchFamily="34" charset="0"/>
              <a:ea typeface="ヒラギノ角ゴ Pro W3"/>
            </a:endParaRPr>
          </a:p>
          <a:p>
            <a:pPr eaLnBrk="1" hangingPunct="1">
              <a:lnSpc>
                <a:spcPct val="90000"/>
              </a:lnSpc>
            </a:pPr>
            <a:r>
              <a:rPr lang="en-US" b="1" dirty="0">
                <a:latin typeface="Arial" pitchFamily="34" charset="0"/>
                <a:ea typeface="ヒラギノ角ゴ Pro W3"/>
              </a:rPr>
              <a:t>Part C, known as Medicare Advantage</a:t>
            </a:r>
            <a:r>
              <a:rPr lang="en-US" dirty="0">
                <a:latin typeface="Arial" pitchFamily="34" charset="0"/>
                <a:ea typeface="ヒラギノ角ゴ Pro W3"/>
              </a:rPr>
              <a:t>, offers an alternative to fee-for-service coverage of Medicare benefits, where beneficiaries can enroll in a private plan, such as an:</a:t>
            </a:r>
          </a:p>
          <a:p>
            <a:pPr eaLnBrk="1" hangingPunct="1">
              <a:lnSpc>
                <a:spcPct val="90000"/>
              </a:lnSpc>
            </a:pPr>
            <a:r>
              <a:rPr lang="en-US" dirty="0">
                <a:latin typeface="Arial" pitchFamily="34" charset="0"/>
                <a:ea typeface="ヒラギノ角ゴ Pro W3"/>
              </a:rPr>
              <a:t>	HMO - health maintenance organization</a:t>
            </a:r>
          </a:p>
          <a:p>
            <a:pPr eaLnBrk="1" hangingPunct="1">
              <a:lnSpc>
                <a:spcPct val="90000"/>
              </a:lnSpc>
            </a:pPr>
            <a:r>
              <a:rPr lang="en-US" dirty="0">
                <a:latin typeface="Arial" pitchFamily="34" charset="0"/>
                <a:ea typeface="ヒラギノ角ゴ Pro W3"/>
              </a:rPr>
              <a:t>	PPO - preferred provider organization</a:t>
            </a:r>
          </a:p>
          <a:p>
            <a:pPr eaLnBrk="1" hangingPunct="1">
              <a:lnSpc>
                <a:spcPct val="90000"/>
              </a:lnSpc>
            </a:pPr>
            <a:r>
              <a:rPr lang="en-US" dirty="0">
                <a:latin typeface="Arial" pitchFamily="34" charset="0"/>
                <a:ea typeface="ヒラギノ角ゴ Pro W3"/>
              </a:rPr>
              <a:t>	PFFS - private fee-for-service plan.  </a:t>
            </a:r>
          </a:p>
          <a:p>
            <a:pPr eaLnBrk="1" hangingPunct="1">
              <a:lnSpc>
                <a:spcPct val="90000"/>
              </a:lnSpc>
            </a:pPr>
            <a:r>
              <a:rPr lang="en-US" dirty="0">
                <a:latin typeface="Arial" pitchFamily="34" charset="0"/>
                <a:ea typeface="ヒラギノ角ゴ Pro W3"/>
              </a:rPr>
              <a:t>These plans contract with Medicare and receive payments from the government to provide enrollees with all Medicare-covered benefits and, often, extra benefits that Medicare does not cover such as vision and dental services.</a:t>
            </a:r>
          </a:p>
          <a:p>
            <a:pPr eaLnBrk="1" hangingPunct="1">
              <a:lnSpc>
                <a:spcPct val="90000"/>
              </a:lnSpc>
              <a:buFontTx/>
              <a:buChar char="•"/>
            </a:pPr>
            <a:endParaRPr lang="en-US" b="1" dirty="0">
              <a:latin typeface="Arial" pitchFamily="34" charset="0"/>
              <a:ea typeface="ヒラギノ角ゴ Pro W3"/>
            </a:endParaRPr>
          </a:p>
          <a:p>
            <a:pPr eaLnBrk="1" hangingPunct="1">
              <a:lnSpc>
                <a:spcPct val="90000"/>
              </a:lnSpc>
              <a:buFontTx/>
              <a:buChar char="•"/>
            </a:pPr>
            <a:r>
              <a:rPr lang="en-US" b="1" dirty="0">
                <a:latin typeface="Arial" pitchFamily="34" charset="0"/>
                <a:ea typeface="ヒラギノ角ゴ Pro W3"/>
              </a:rPr>
              <a:t>The newest part of Medicare, Part D, </a:t>
            </a:r>
            <a:r>
              <a:rPr lang="en-US" dirty="0">
                <a:latin typeface="Arial" pitchFamily="34" charset="0"/>
                <a:ea typeface="ヒラギノ角ゴ Pro W3"/>
              </a:rPr>
              <a:t>is drug coverage that helps pay for outpatient prescription drugs.</a:t>
            </a:r>
            <a:endParaRPr lang="en-US" dirty="0"/>
          </a:p>
        </p:txBody>
      </p:sp>
      <p:sp>
        <p:nvSpPr>
          <p:cNvPr id="4" name="Date Placeholder 3"/>
          <p:cNvSpPr>
            <a:spLocks noGrp="1"/>
          </p:cNvSpPr>
          <p:nvPr>
            <p:ph type="dt" idx="10"/>
          </p:nvPr>
        </p:nvSpPr>
        <p:spPr/>
        <p:txBody>
          <a:bodyPr/>
          <a:lstStyle/>
          <a:p>
            <a:fld id="{308CA48C-52EC-4160-9AC7-6AD565FD0D11}" type="datetime1">
              <a:rPr lang="en-US" smtClean="0"/>
              <a:t>6/21/2017</a:t>
            </a:fld>
            <a:endParaRPr lang="en-US" dirty="0"/>
          </a:p>
        </p:txBody>
      </p:sp>
      <p:sp>
        <p:nvSpPr>
          <p:cNvPr id="5" name="Slide Number Placeholder 4"/>
          <p:cNvSpPr>
            <a:spLocks noGrp="1"/>
          </p:cNvSpPr>
          <p:nvPr>
            <p:ph type="sldNum" sz="quarter" idx="11"/>
          </p:nvPr>
        </p:nvSpPr>
        <p:spPr/>
        <p:txBody>
          <a:bodyPr/>
          <a:lstStyle/>
          <a:p>
            <a:fld id="{DDEAD121-A289-4444-9389-D3675A8CD485}" type="slidenum">
              <a:rPr lang="en-US" smtClean="0"/>
              <a:pPr/>
              <a:t>1</a:t>
            </a:fld>
            <a:endParaRPr lang="en-US" dirty="0"/>
          </a:p>
        </p:txBody>
      </p:sp>
    </p:spTree>
    <p:extLst>
      <p:ext uri="{BB962C8B-B14F-4D97-AF65-F5344CB8AC3E}">
        <p14:creationId xmlns:p14="http://schemas.microsoft.com/office/powerpoint/2010/main" val="293141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350838"/>
            <a:ext cx="3054350" cy="1719262"/>
          </a:xfrm>
        </p:spPr>
      </p:sp>
      <p:sp>
        <p:nvSpPr>
          <p:cNvPr id="3" name="Notes Placeholder 2"/>
          <p:cNvSpPr>
            <a:spLocks noGrp="1"/>
          </p:cNvSpPr>
          <p:nvPr>
            <p:ph type="body" idx="1"/>
          </p:nvPr>
        </p:nvSpPr>
        <p:spPr/>
        <p:txBody>
          <a:bodyPr/>
          <a:lstStyle/>
          <a:p>
            <a:pPr eaLnBrk="1" hangingPunct="1"/>
            <a:r>
              <a:rPr lang="en-US" dirty="0">
                <a:latin typeface="Arial" pitchFamily="34" charset="0"/>
                <a:ea typeface="ヒラギノ角ゴ Pro W3"/>
              </a:rPr>
              <a:t>Part C refers to the part of the Medicare program that allows Medicare beneficiaries to receive their Medicare-covered benefits through private plans, rather than through the traditional fee-for-service program. They must provide Medicare Part A and B benefits like hospital and physician services, though cost-sharing can differ from traditional Medicare as long as the value of the benefits offered are actuarially equivalent.  The majority of these plans also provide Part D drug coverage.</a:t>
            </a:r>
          </a:p>
          <a:p>
            <a:pPr eaLnBrk="1" hangingPunct="1"/>
            <a:endParaRPr lang="en-US" dirty="0">
              <a:latin typeface="Arial" pitchFamily="34" charset="0"/>
              <a:ea typeface="ヒラギノ角ゴ Pro W3"/>
            </a:endParaRPr>
          </a:p>
          <a:p>
            <a:pPr eaLnBrk="1" hangingPunct="1"/>
            <a:r>
              <a:rPr lang="en-US" dirty="0">
                <a:latin typeface="Arial" pitchFamily="34" charset="0"/>
                <a:ea typeface="ヒラギノ角ゴ Pro W3"/>
              </a:rPr>
              <a:t>Today, Medicare beneficiaries have the option to enroll in a number of different types of plans for their Medicare covered benefits, including HMOs, PPOs, and private fee-for service plans. Medicare Advantage plans contract with Medicare on an annual basis (new benefits each year).  In general, beneficiaries have an opportunity to sign up for coverage through an MA plan once a year and may not switch plans until the next enrollment period. The plans receive payments from the government to provide benefits to enrollees.</a:t>
            </a:r>
          </a:p>
          <a:p>
            <a:pPr eaLnBrk="1" hangingPunct="1"/>
            <a:endParaRPr lang="en-US" dirty="0">
              <a:latin typeface="Arial" pitchFamily="34" charset="0"/>
              <a:ea typeface="ヒラギノ角ゴ Pro W3"/>
            </a:endParaRPr>
          </a:p>
          <a:p>
            <a:pPr eaLnBrk="1" hangingPunct="1"/>
            <a:r>
              <a:rPr lang="en-US" dirty="0">
                <a:latin typeface="Arial" pitchFamily="34" charset="0"/>
                <a:ea typeface="ヒラギノ角ゴ Pro W3"/>
              </a:rPr>
              <a:t>Medicare pays the plans a fixed amount per person; in exchange, the plans are responsible for the cost of providing all Medicare-covered services to enrolled beneficiaries.  MA plans are at risk for the costs of providing health care to their enrollees, and therefore have a financial incentive to manage patient care and provide services efficiently.  The federal government is now paying more for people who enroll in Medicare Advantage plans – 14 percent more on average – than it would pay for the same individuals if they were covered under Original Medicare.   These so-called “overpayments” allow plans to provide extra benefits to the minority of beneficiaries who are enrolled in private plans, but increases costs to the federal government, at a time when the program is facing fiscal challenges. </a:t>
            </a:r>
            <a:r>
              <a:rPr lang="en-US" b="1" dirty="0">
                <a:latin typeface="Arial" pitchFamily="34" charset="0"/>
                <a:ea typeface="ヒラギノ角ゴ Pro W3"/>
              </a:rPr>
              <a:t>Enrollment in Medicare Advantage is on the rise and is exceeding insurance company expectations. From 2010 to 2011, enrollment in Medicare Advantage increased by 6</a:t>
            </a:r>
            <a:r>
              <a:rPr lang="en-US" dirty="0">
                <a:latin typeface="Arial" pitchFamily="34" charset="0"/>
                <a:ea typeface="ヒラギノ角ゴ Pro W3"/>
              </a:rPr>
              <a:t>%. Nearly 12.2 million people were enrolled in Medicare Advantage (MA) plans as of February 2011, roughly 26% of the 46.4 million people eligible for Medicare, according to data from The Centers for Medicare and Medicaid Services (CMS). </a:t>
            </a:r>
            <a:endParaRPr lang="en-US" dirty="0"/>
          </a:p>
        </p:txBody>
      </p:sp>
      <p:sp>
        <p:nvSpPr>
          <p:cNvPr id="4" name="Date Placeholder 3"/>
          <p:cNvSpPr>
            <a:spLocks noGrp="1"/>
          </p:cNvSpPr>
          <p:nvPr>
            <p:ph type="dt" idx="10"/>
          </p:nvPr>
        </p:nvSpPr>
        <p:spPr/>
        <p:txBody>
          <a:bodyPr/>
          <a:lstStyle/>
          <a:p>
            <a:fld id="{FBE0069D-88AA-4182-B2FC-D021666331A9}" type="datetime1">
              <a:rPr lang="en-US" smtClean="0"/>
              <a:t>6/21/2017</a:t>
            </a:fld>
            <a:endParaRPr lang="en-US" dirty="0"/>
          </a:p>
        </p:txBody>
      </p:sp>
      <p:sp>
        <p:nvSpPr>
          <p:cNvPr id="5" name="Slide Number Placeholder 4"/>
          <p:cNvSpPr>
            <a:spLocks noGrp="1"/>
          </p:cNvSpPr>
          <p:nvPr>
            <p:ph type="sldNum" sz="quarter" idx="11"/>
          </p:nvPr>
        </p:nvSpPr>
        <p:spPr/>
        <p:txBody>
          <a:bodyPr/>
          <a:lstStyle/>
          <a:p>
            <a:fld id="{DDEAD121-A289-4444-9389-D3675A8CD485}" type="slidenum">
              <a:rPr lang="en-US" smtClean="0"/>
              <a:pPr/>
              <a:t>2</a:t>
            </a:fld>
            <a:endParaRPr lang="en-US" dirty="0"/>
          </a:p>
        </p:txBody>
      </p:sp>
    </p:spTree>
    <p:extLst>
      <p:ext uri="{BB962C8B-B14F-4D97-AF65-F5344CB8AC3E}">
        <p14:creationId xmlns:p14="http://schemas.microsoft.com/office/powerpoint/2010/main" val="305842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350838"/>
            <a:ext cx="3054350" cy="1719262"/>
          </a:xfrm>
        </p:spPr>
      </p:sp>
      <p:sp>
        <p:nvSpPr>
          <p:cNvPr id="3" name="Notes Placeholder 2"/>
          <p:cNvSpPr>
            <a:spLocks noGrp="1"/>
          </p:cNvSpPr>
          <p:nvPr>
            <p:ph type="body" idx="1"/>
          </p:nvPr>
        </p:nvSpPr>
        <p:spPr/>
        <p:txBody>
          <a:bodyPr>
            <a:normAutofit fontScale="70000" lnSpcReduction="20000"/>
          </a:bodyPr>
          <a:lstStyle/>
          <a:p>
            <a:pPr marL="0" indent="0" eaLnBrk="1" hangingPunct="1">
              <a:buNone/>
              <a:defRPr/>
            </a:pPr>
            <a:r>
              <a:rPr lang="en-GB" sz="1000" b="1" dirty="0">
                <a:latin typeface="Arial" pitchFamily="34" charset="0"/>
                <a:ea typeface="ヒラギノ角ゴ Pro W3"/>
              </a:rPr>
              <a:t>Medicare offers important coverage,  but with high cost-sharing and benefit gaps.  Similar to Swiss cheese that has holes in it, there are holes in original Medicare that keep you from being fully covered.</a:t>
            </a:r>
          </a:p>
          <a:p>
            <a:pPr eaLnBrk="1" hangingPunct="1">
              <a:defRPr/>
            </a:pPr>
            <a:endParaRPr lang="en-GB" sz="1000" b="1" dirty="0">
              <a:latin typeface="Arial" pitchFamily="34" charset="0"/>
              <a:ea typeface="ヒラギノ角ゴ Pro W3"/>
            </a:endParaRPr>
          </a:p>
          <a:p>
            <a:pPr marL="685800" indent="-457200" eaLnBrk="1" hangingPunct="1">
              <a:lnSpc>
                <a:spcPct val="90000"/>
              </a:lnSpc>
              <a:spcBef>
                <a:spcPts val="0"/>
              </a:spcBef>
              <a:buClr>
                <a:srgbClr val="005C9E"/>
              </a:buClr>
              <a:buFont typeface="Wingdings" pitchFamily="2" charset="2"/>
              <a:buNone/>
              <a:defRPr/>
            </a:pPr>
            <a:r>
              <a:rPr lang="en-US" i="1" dirty="0">
                <a:latin typeface="Arial Narrow" pitchFamily="34" charset="0"/>
              </a:rPr>
              <a:t>Does not cover all medical benefits</a:t>
            </a:r>
          </a:p>
          <a:p>
            <a:pPr marL="1143000" lvl="1" indent="-228600" eaLnBrk="1" hangingPunct="1">
              <a:lnSpc>
                <a:spcPct val="90000"/>
              </a:lnSpc>
              <a:spcBef>
                <a:spcPts val="0"/>
              </a:spcBef>
              <a:buClr>
                <a:srgbClr val="005C9E"/>
              </a:buClr>
              <a:defRPr/>
            </a:pPr>
            <a:r>
              <a:rPr lang="en-US" sz="2200" dirty="0">
                <a:solidFill>
                  <a:srgbClr val="005C9E"/>
                </a:solidFill>
                <a:latin typeface="Arial Narrow" pitchFamily="34" charset="0"/>
              </a:rPr>
              <a:t>Very limited long-term care coverage</a:t>
            </a:r>
          </a:p>
          <a:p>
            <a:pPr marL="1143000" lvl="1" indent="-228600" eaLnBrk="1" hangingPunct="1">
              <a:lnSpc>
                <a:spcPct val="90000"/>
              </a:lnSpc>
              <a:spcBef>
                <a:spcPts val="0"/>
              </a:spcBef>
              <a:buClr>
                <a:srgbClr val="005C9E"/>
              </a:buClr>
              <a:defRPr/>
            </a:pPr>
            <a:r>
              <a:rPr lang="en-US" sz="2200" dirty="0">
                <a:solidFill>
                  <a:srgbClr val="005C9E"/>
                </a:solidFill>
                <a:latin typeface="Arial Narrow" pitchFamily="34" charset="0"/>
              </a:rPr>
              <a:t>No dental, hearing aids or eyeglasses</a:t>
            </a:r>
          </a:p>
          <a:p>
            <a:pPr marL="685800" indent="-457200" eaLnBrk="1" hangingPunct="1">
              <a:lnSpc>
                <a:spcPct val="90000"/>
              </a:lnSpc>
              <a:spcBef>
                <a:spcPts val="0"/>
              </a:spcBef>
              <a:buClr>
                <a:srgbClr val="C00000"/>
              </a:buClr>
              <a:defRPr/>
            </a:pPr>
            <a:endParaRPr lang="en-US" i="1" dirty="0">
              <a:latin typeface="Arial Narrow" pitchFamily="34" charset="0"/>
            </a:endParaRPr>
          </a:p>
          <a:p>
            <a:pPr marL="685800" indent="-457200" eaLnBrk="1" hangingPunct="1">
              <a:lnSpc>
                <a:spcPct val="90000"/>
              </a:lnSpc>
              <a:spcBef>
                <a:spcPts val="0"/>
              </a:spcBef>
              <a:buClr>
                <a:srgbClr val="C00000"/>
              </a:buClr>
              <a:buFont typeface="Wingdings" pitchFamily="2" charset="2"/>
              <a:buNone/>
              <a:defRPr/>
            </a:pPr>
            <a:r>
              <a:rPr lang="en-US" i="1" dirty="0">
                <a:latin typeface="Arial Narrow" pitchFamily="34" charset="0"/>
              </a:rPr>
              <a:t>Has relatively high cost-sharing requirements</a:t>
            </a:r>
          </a:p>
          <a:p>
            <a:pPr marL="914400" lvl="1" indent="228600" eaLnBrk="1" hangingPunct="1">
              <a:lnSpc>
                <a:spcPct val="90000"/>
              </a:lnSpc>
              <a:spcBef>
                <a:spcPts val="0"/>
              </a:spcBef>
              <a:buClr>
                <a:srgbClr val="005C9E"/>
              </a:buClr>
              <a:defRPr/>
            </a:pPr>
            <a:r>
              <a:rPr lang="en-US" sz="2200" dirty="0">
                <a:solidFill>
                  <a:srgbClr val="005C9E"/>
                </a:solidFill>
                <a:latin typeface="Arial Narrow" pitchFamily="34" charset="0"/>
              </a:rPr>
              <a:t>Deductibles for Part A, Part B and Part D</a:t>
            </a:r>
          </a:p>
          <a:p>
            <a:pPr marL="914400" lvl="1" indent="228600" eaLnBrk="1" hangingPunct="1">
              <a:lnSpc>
                <a:spcPct val="90000"/>
              </a:lnSpc>
              <a:spcBef>
                <a:spcPts val="0"/>
              </a:spcBef>
              <a:buClr>
                <a:srgbClr val="005C9E"/>
              </a:buClr>
              <a:defRPr/>
            </a:pPr>
            <a:r>
              <a:rPr lang="en-US" sz="2200" dirty="0">
                <a:solidFill>
                  <a:srgbClr val="005C9E"/>
                </a:solidFill>
                <a:latin typeface="Arial Narrow" pitchFamily="34" charset="0"/>
              </a:rPr>
              <a:t>Coinsurance/copayments </a:t>
            </a:r>
          </a:p>
          <a:p>
            <a:pPr marL="914400" lvl="1" indent="228600" eaLnBrk="1" hangingPunct="1">
              <a:lnSpc>
                <a:spcPct val="90000"/>
              </a:lnSpc>
              <a:spcBef>
                <a:spcPts val="0"/>
              </a:spcBef>
              <a:buClr>
                <a:srgbClr val="005C9E"/>
              </a:buClr>
              <a:defRPr/>
            </a:pPr>
            <a:r>
              <a:rPr lang="en-US" sz="2200" dirty="0">
                <a:solidFill>
                  <a:srgbClr val="005C9E"/>
                </a:solidFill>
                <a:latin typeface="Arial Narrow" pitchFamily="34" charset="0"/>
              </a:rPr>
              <a:t>Part D coverage gap (“doughnut hole”)</a:t>
            </a:r>
          </a:p>
          <a:p>
            <a:pPr marL="685800" lvl="1" indent="-457200" eaLnBrk="1" hangingPunct="1">
              <a:lnSpc>
                <a:spcPct val="90000"/>
              </a:lnSpc>
              <a:spcBef>
                <a:spcPts val="0"/>
              </a:spcBef>
              <a:buClr>
                <a:srgbClr val="C00000"/>
              </a:buClr>
              <a:defRPr/>
            </a:pPr>
            <a:endParaRPr lang="en-US" sz="2400" i="1" dirty="0">
              <a:latin typeface="Arial Narrow" pitchFamily="34" charset="0"/>
            </a:endParaRPr>
          </a:p>
          <a:p>
            <a:pPr marL="685800" indent="-457200" eaLnBrk="1" hangingPunct="1">
              <a:lnSpc>
                <a:spcPct val="90000"/>
              </a:lnSpc>
              <a:spcBef>
                <a:spcPts val="0"/>
              </a:spcBef>
              <a:buClr>
                <a:srgbClr val="C00000"/>
              </a:buClr>
              <a:buFont typeface="Wingdings" pitchFamily="2" charset="2"/>
              <a:buNone/>
              <a:defRPr/>
            </a:pPr>
            <a:r>
              <a:rPr lang="en-US" i="1" dirty="0">
                <a:latin typeface="Arial Narrow" pitchFamily="34" charset="0"/>
              </a:rPr>
              <a:t>No limit on out-of-pocket spending</a:t>
            </a:r>
          </a:p>
          <a:p>
            <a:pPr marL="1143000" lvl="1" indent="-228600" eaLnBrk="1" hangingPunct="1">
              <a:lnSpc>
                <a:spcPct val="90000"/>
              </a:lnSpc>
              <a:spcBef>
                <a:spcPts val="0"/>
              </a:spcBef>
              <a:buClr>
                <a:srgbClr val="005C9E"/>
              </a:buClr>
              <a:defRPr/>
            </a:pPr>
            <a:r>
              <a:rPr lang="en-US" sz="2400" dirty="0">
                <a:solidFill>
                  <a:srgbClr val="005C9E"/>
                </a:solidFill>
                <a:latin typeface="Arial Narrow" pitchFamily="34" charset="0"/>
              </a:rPr>
              <a:t>Unlike typical plans offered by large employer </a:t>
            </a:r>
          </a:p>
          <a:p>
            <a:pPr marL="685800" indent="-457200" eaLnBrk="1" hangingPunct="1">
              <a:lnSpc>
                <a:spcPct val="90000"/>
              </a:lnSpc>
              <a:spcBef>
                <a:spcPts val="0"/>
              </a:spcBef>
              <a:buClr>
                <a:schemeClr val="tx1"/>
              </a:buClr>
              <a:defRPr/>
            </a:pPr>
            <a:endParaRPr lang="en-US" dirty="0">
              <a:latin typeface="Arial Narrow" pitchFamily="34" charset="0"/>
            </a:endParaRPr>
          </a:p>
          <a:p>
            <a:pPr eaLnBrk="1" hangingPunct="1">
              <a:lnSpc>
                <a:spcPct val="90000"/>
              </a:lnSpc>
              <a:spcBef>
                <a:spcPts val="0"/>
              </a:spcBef>
              <a:buClr>
                <a:srgbClr val="005C9E"/>
              </a:buClr>
              <a:buFont typeface="Wingdings" pitchFamily="2" charset="2"/>
              <a:buNone/>
              <a:defRPr/>
            </a:pPr>
            <a:r>
              <a:rPr lang="en-US" i="1" dirty="0">
                <a:latin typeface="Arial Narrow" pitchFamily="34" charset="0"/>
              </a:rPr>
              <a:t>Pays about half of beneficiaries’ total health and long-term care spending</a:t>
            </a:r>
          </a:p>
          <a:p>
            <a:pPr eaLnBrk="1" hangingPunct="1">
              <a:defRPr/>
            </a:pPr>
            <a:endParaRPr lang="en-US" sz="1000" dirty="0">
              <a:latin typeface="Arial" pitchFamily="34" charset="0"/>
              <a:ea typeface="ヒラギノ角ゴ Pro W3"/>
            </a:endParaRPr>
          </a:p>
          <a:p>
            <a:pPr eaLnBrk="1" hangingPunct="1">
              <a:defRPr/>
            </a:pPr>
            <a:endParaRPr lang="en-US" sz="1000" dirty="0">
              <a:latin typeface="Arial" pitchFamily="34" charset="0"/>
              <a:ea typeface="ヒラギノ角ゴ Pro W3"/>
            </a:endParaRPr>
          </a:p>
          <a:p>
            <a:pPr eaLnBrk="1" hangingPunct="1">
              <a:defRPr/>
            </a:pPr>
            <a:r>
              <a:rPr lang="en-US" sz="1000" dirty="0">
                <a:latin typeface="Arial" pitchFamily="34" charset="0"/>
                <a:ea typeface="ヒラギノ角ゴ Pro W3"/>
              </a:rPr>
              <a:t>The Original Medicare Plan was never designed to cover everything and to this day, Medicare still has significant gaps in coverage and relatively high cost-sharing requirements, which requires beneficiaries to absorb relatively high out-of-pocket costs.</a:t>
            </a:r>
          </a:p>
          <a:p>
            <a:pPr eaLnBrk="1" hangingPunct="1">
              <a:defRPr/>
            </a:pPr>
            <a:endParaRPr lang="en-US" sz="1000" dirty="0">
              <a:latin typeface="Arial" pitchFamily="34" charset="0"/>
              <a:ea typeface="ヒラギノ角ゴ Pro W3"/>
            </a:endParaRPr>
          </a:p>
          <a:p>
            <a:pPr eaLnBrk="1" hangingPunct="1">
              <a:defRPr/>
            </a:pPr>
            <a:r>
              <a:rPr lang="en-US" sz="1000" dirty="0">
                <a:latin typeface="Arial" pitchFamily="34" charset="0"/>
                <a:ea typeface="ヒラギノ角ゴ Pro W3"/>
              </a:rPr>
              <a:t>While Medicare provides basic benefits, it does not pay for long-term care. Medicare has a limited skilled nursing facility benefit of up to 100 days and home health benefits, but does not pay for ongoing care for people with long-term care needs, either in nursing homes, assisted living facilities or at home. </a:t>
            </a:r>
          </a:p>
          <a:p>
            <a:pPr eaLnBrk="1" hangingPunct="1">
              <a:defRPr/>
            </a:pPr>
            <a:endParaRPr lang="en-US" sz="1000" dirty="0">
              <a:latin typeface="Arial" pitchFamily="34" charset="0"/>
              <a:ea typeface="ヒラギノ角ゴ Pro W3"/>
            </a:endParaRPr>
          </a:p>
          <a:p>
            <a:pPr eaLnBrk="1" hangingPunct="1">
              <a:defRPr/>
            </a:pPr>
            <a:r>
              <a:rPr lang="en-US" sz="1000" dirty="0">
                <a:latin typeface="Arial" pitchFamily="34" charset="0"/>
                <a:ea typeface="ヒラギノ角ゴ Pro W3"/>
              </a:rPr>
              <a:t>Medicare does not pay for dental care, which can be quite expensive, and does not cover hearing aids or eyeglasses.</a:t>
            </a:r>
          </a:p>
          <a:p>
            <a:pPr eaLnBrk="1" hangingPunct="1">
              <a:defRPr/>
            </a:pPr>
            <a:endParaRPr lang="en-US" sz="1000" dirty="0">
              <a:latin typeface="Arial" pitchFamily="34" charset="0"/>
              <a:ea typeface="ヒラギノ角ゴ Pro W3"/>
            </a:endParaRPr>
          </a:p>
          <a:p>
            <a:pPr eaLnBrk="1" hangingPunct="1">
              <a:defRPr/>
            </a:pPr>
            <a:r>
              <a:rPr lang="en-US" sz="1000" dirty="0">
                <a:latin typeface="Arial" pitchFamily="34" charset="0"/>
                <a:ea typeface="ヒラギノ角ゴ Pro W3"/>
              </a:rPr>
              <a:t>Further, Medicare has relatively high cost-sharing requirements WHEN THE DEDUCTIBLES AND OTHER COST SHARING ARE CONSIDERED. And unlike typical large employer plans, Medicare’s drug benefit has a coverage gap and Medicare does not have a cap on catastrophic out-of-pocket expenses for covered benefits.</a:t>
            </a:r>
          </a:p>
          <a:p>
            <a:pPr eaLnBrk="1" hangingPunct="1">
              <a:defRPr/>
            </a:pPr>
            <a:endParaRPr lang="en-US" sz="1000" dirty="0">
              <a:latin typeface="Arial" pitchFamily="34" charset="0"/>
              <a:ea typeface="ヒラギノ角ゴ Pro W3"/>
            </a:endParaRPr>
          </a:p>
          <a:p>
            <a:pPr eaLnBrk="1" hangingPunct="1">
              <a:defRPr/>
            </a:pPr>
            <a:r>
              <a:rPr lang="en-US" sz="1000" dirty="0">
                <a:latin typeface="Arial" pitchFamily="34" charset="0"/>
                <a:ea typeface="ヒラギノ角ゴ Pro W3"/>
              </a:rPr>
              <a:t>Thus most beneficiaries NEED AND have some sort of supplemental coverage to help fill in the gaps and cover cost-sharing requirements. We’ll review other plan options later in the presentation.</a:t>
            </a:r>
            <a:endParaRPr lang="en-US" dirty="0"/>
          </a:p>
        </p:txBody>
      </p:sp>
      <p:sp>
        <p:nvSpPr>
          <p:cNvPr id="4" name="Date Placeholder 3"/>
          <p:cNvSpPr>
            <a:spLocks noGrp="1"/>
          </p:cNvSpPr>
          <p:nvPr>
            <p:ph type="dt" idx="10"/>
          </p:nvPr>
        </p:nvSpPr>
        <p:spPr/>
        <p:txBody>
          <a:bodyPr/>
          <a:lstStyle/>
          <a:p>
            <a:fld id="{AFD087BB-22BF-4538-BA53-520B3ED3FA08}" type="datetime1">
              <a:rPr lang="en-US" smtClean="0"/>
              <a:t>6/21/2017</a:t>
            </a:fld>
            <a:endParaRPr lang="en-US" dirty="0"/>
          </a:p>
        </p:txBody>
      </p:sp>
      <p:sp>
        <p:nvSpPr>
          <p:cNvPr id="5" name="Slide Number Placeholder 4"/>
          <p:cNvSpPr>
            <a:spLocks noGrp="1"/>
          </p:cNvSpPr>
          <p:nvPr>
            <p:ph type="sldNum" sz="quarter" idx="11"/>
          </p:nvPr>
        </p:nvSpPr>
        <p:spPr/>
        <p:txBody>
          <a:bodyPr/>
          <a:lstStyle/>
          <a:p>
            <a:fld id="{DDEAD121-A289-4444-9389-D3675A8CD485}" type="slidenum">
              <a:rPr lang="en-US" smtClean="0"/>
              <a:pPr/>
              <a:t>3</a:t>
            </a:fld>
            <a:endParaRPr lang="en-US" dirty="0"/>
          </a:p>
        </p:txBody>
      </p:sp>
    </p:spTree>
    <p:extLst>
      <p:ext uri="{BB962C8B-B14F-4D97-AF65-F5344CB8AC3E}">
        <p14:creationId xmlns:p14="http://schemas.microsoft.com/office/powerpoint/2010/main" val="396527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350838"/>
            <a:ext cx="3054350" cy="1719262"/>
          </a:xfrm>
        </p:spPr>
      </p:sp>
      <p:sp>
        <p:nvSpPr>
          <p:cNvPr id="3" name="Notes Placeholder 2"/>
          <p:cNvSpPr>
            <a:spLocks noGrp="1"/>
          </p:cNvSpPr>
          <p:nvPr>
            <p:ph type="body" idx="1"/>
          </p:nvPr>
        </p:nvSpPr>
        <p:spPr/>
        <p:txBody>
          <a:bodyPr/>
          <a:lstStyle/>
          <a:p>
            <a:pPr eaLnBrk="1" hangingPunct="1"/>
            <a:r>
              <a:rPr lang="en-US" sz="1000" dirty="0">
                <a:latin typeface="Arial" pitchFamily="34" charset="0"/>
                <a:ea typeface="ヒラギノ角ゴ Pro W3"/>
              </a:rPr>
              <a:t>Let’s talk more about how Medicare Advantage Plans work.</a:t>
            </a:r>
          </a:p>
          <a:p>
            <a:pPr eaLnBrk="1" hangingPunct="1"/>
            <a:endParaRPr lang="en-US" sz="1000" dirty="0">
              <a:latin typeface="Arial" pitchFamily="34" charset="0"/>
              <a:ea typeface="ヒラギノ角ゴ Pro W3"/>
            </a:endParaRPr>
          </a:p>
          <a:p>
            <a:pPr eaLnBrk="1" hangingPunct="1"/>
            <a:r>
              <a:rPr lang="en-US" sz="1000" dirty="0">
                <a:latin typeface="Arial" pitchFamily="34" charset="0"/>
                <a:ea typeface="ヒラギノ角ゴ Pro W3"/>
              </a:rPr>
              <a:t>In most Medicare Advantage Plans, Medicare-covered health care are covered through that plan. It’s important to know that if you join a Medicare Advantage Plan, you</a:t>
            </a:r>
          </a:p>
          <a:p>
            <a:pPr lvl="1" eaLnBrk="1" hangingPunct="1"/>
            <a:r>
              <a:rPr lang="en-US" sz="1000" dirty="0">
                <a:latin typeface="Arial" pitchFamily="34" charset="0"/>
                <a:ea typeface="ヒラギノ角ゴ Pro W3"/>
              </a:rPr>
              <a:t>Are still in the Medicare program</a:t>
            </a:r>
          </a:p>
          <a:p>
            <a:pPr lvl="1" eaLnBrk="1" hangingPunct="1"/>
            <a:r>
              <a:rPr lang="en-US" sz="1000" dirty="0">
                <a:latin typeface="Arial" pitchFamily="34" charset="0"/>
                <a:ea typeface="ヒラギノ角ゴ Pro W3"/>
              </a:rPr>
              <a:t>Still get all your regular Part A and Part B services</a:t>
            </a:r>
          </a:p>
          <a:p>
            <a:pPr lvl="1" eaLnBrk="1" hangingPunct="1"/>
            <a:r>
              <a:rPr lang="en-US" sz="1000" dirty="0">
                <a:latin typeface="Arial" pitchFamily="34" charset="0"/>
                <a:ea typeface="ヒラギノ角ゴ Pro W3"/>
              </a:rPr>
              <a:t>Still have Medicare rights and protections The plan may offer extra benefits like prescription drug coverage and coverage for vision, hearing, dental and/or health and wellness programs. </a:t>
            </a:r>
          </a:p>
          <a:p>
            <a:pPr lvl="1" eaLnBrk="1" hangingPunct="1"/>
            <a:r>
              <a:rPr lang="en-US" sz="1000" dirty="0">
                <a:latin typeface="Arial" pitchFamily="34" charset="0"/>
                <a:ea typeface="ヒラギノ角ゴ Pro W3"/>
              </a:rPr>
              <a:t>You may have to see doctors that belong to the plan or go to certain hospitals to get services. </a:t>
            </a:r>
          </a:p>
          <a:p>
            <a:pPr eaLnBrk="1" hangingPunct="1"/>
            <a:r>
              <a:rPr lang="en-US" sz="1000" dirty="0">
                <a:latin typeface="Arial" pitchFamily="34" charset="0"/>
                <a:ea typeface="ヒラギノ角ゴ Pro W3"/>
              </a:rPr>
              <a:t>You will have to pay other costs (such as copayments or coinsurance) for the services you get. These costs may be different from those in Original Medicare.</a:t>
            </a:r>
          </a:p>
          <a:p>
            <a:pPr eaLnBrk="1" hangingPunct="1"/>
            <a:endParaRPr lang="en-US" sz="1000" dirty="0">
              <a:latin typeface="Arial" pitchFamily="34" charset="0"/>
              <a:ea typeface="ヒラギノ角ゴ Pro W3"/>
            </a:endParaRPr>
          </a:p>
          <a:p>
            <a:pPr eaLnBrk="1" hangingPunct="1"/>
            <a:r>
              <a:rPr lang="en-US" sz="1000" dirty="0">
                <a:latin typeface="Arial" pitchFamily="34" charset="0"/>
                <a:ea typeface="ヒラギノ角ゴ Pro W3"/>
              </a:rPr>
              <a:t>Most people with Medicare can choose to join a Medicare Advantage Plan. To be eligible to join a Medicare Advantage Plan, you must meet the following conditions:</a:t>
            </a:r>
          </a:p>
          <a:p>
            <a:pPr lvl="1" eaLnBrk="1" hangingPunct="1"/>
            <a:r>
              <a:rPr lang="en-US" sz="1000" dirty="0">
                <a:latin typeface="Arial" pitchFamily="34" charset="0"/>
                <a:ea typeface="ヒラギノ角ゴ Pro W3"/>
              </a:rPr>
              <a:t>Live in the area served by the plan</a:t>
            </a:r>
          </a:p>
          <a:p>
            <a:pPr lvl="1" eaLnBrk="1" hangingPunct="1"/>
            <a:r>
              <a:rPr lang="en-US" sz="1000" dirty="0">
                <a:latin typeface="Arial" pitchFamily="34" charset="0"/>
                <a:ea typeface="ヒラギノ角ゴ Pro W3"/>
              </a:rPr>
              <a:t>Have Medicare Part A and Part B</a:t>
            </a:r>
          </a:p>
          <a:p>
            <a:pPr lvl="1" eaLnBrk="1" hangingPunct="1"/>
            <a:r>
              <a:rPr lang="en-US" sz="1000" dirty="0">
                <a:latin typeface="Arial" pitchFamily="34" charset="0"/>
                <a:ea typeface="ヒラギノ角ゴ Pro W3"/>
              </a:rPr>
              <a:t>Can not have ESRD - If you have End-Stage Renal Disease (ESRD), you usually can’t join a Medicare Advantage Plan. However, there are some exceptions, such as if you are already in a plan and then develop ESRD.</a:t>
            </a:r>
          </a:p>
          <a:p>
            <a:pPr lvl="1" eaLnBrk="1" hangingPunct="1"/>
            <a:r>
              <a:rPr lang="en-US" sz="1000" dirty="0">
                <a:latin typeface="Arial" pitchFamily="34" charset="0"/>
                <a:ea typeface="ヒラギノ角ゴ Pro W3"/>
              </a:rPr>
              <a:t>Also must:</a:t>
            </a:r>
          </a:p>
          <a:p>
            <a:pPr lvl="2" eaLnBrk="1" hangingPunct="1"/>
            <a:r>
              <a:rPr lang="en-US" sz="1000" dirty="0">
                <a:latin typeface="Arial" pitchFamily="34" charset="0"/>
                <a:ea typeface="ヒラギノ角ゴ Pro W3"/>
              </a:rPr>
              <a:t>Continue to pay the monthly Medicare Part B premium. However, some plans may offer an extra benefit by paying some of your Medicare Part B premium.</a:t>
            </a:r>
          </a:p>
          <a:p>
            <a:pPr lvl="2" eaLnBrk="1" hangingPunct="1"/>
            <a:r>
              <a:rPr lang="en-US" sz="1000" dirty="0">
                <a:latin typeface="Arial" pitchFamily="34" charset="0"/>
                <a:ea typeface="ヒラギノ角ゴ Pro W3"/>
              </a:rPr>
              <a:t>And pay an extra monthly premium to the plan (if the plan has one)</a:t>
            </a:r>
            <a:endParaRPr lang="en-US" dirty="0"/>
          </a:p>
        </p:txBody>
      </p:sp>
      <p:sp>
        <p:nvSpPr>
          <p:cNvPr id="4" name="Date Placeholder 3"/>
          <p:cNvSpPr>
            <a:spLocks noGrp="1"/>
          </p:cNvSpPr>
          <p:nvPr>
            <p:ph type="dt" idx="10"/>
          </p:nvPr>
        </p:nvSpPr>
        <p:spPr/>
        <p:txBody>
          <a:bodyPr/>
          <a:lstStyle/>
          <a:p>
            <a:fld id="{4CCBDC80-2BE5-4738-A4E7-353E4D584047}" type="datetime1">
              <a:rPr lang="en-US" smtClean="0"/>
              <a:t>6/21/2017</a:t>
            </a:fld>
            <a:endParaRPr lang="en-US" dirty="0"/>
          </a:p>
        </p:txBody>
      </p:sp>
      <p:sp>
        <p:nvSpPr>
          <p:cNvPr id="5" name="Slide Number Placeholder 4"/>
          <p:cNvSpPr>
            <a:spLocks noGrp="1"/>
          </p:cNvSpPr>
          <p:nvPr>
            <p:ph type="sldNum" sz="quarter" idx="11"/>
          </p:nvPr>
        </p:nvSpPr>
        <p:spPr/>
        <p:txBody>
          <a:bodyPr/>
          <a:lstStyle/>
          <a:p>
            <a:fld id="{DDEAD121-A289-4444-9389-D3675A8CD485}" type="slidenum">
              <a:rPr lang="en-US" smtClean="0"/>
              <a:pPr/>
              <a:t>4</a:t>
            </a:fld>
            <a:endParaRPr lang="en-US" dirty="0"/>
          </a:p>
        </p:txBody>
      </p:sp>
    </p:spTree>
    <p:extLst>
      <p:ext uri="{BB962C8B-B14F-4D97-AF65-F5344CB8AC3E}">
        <p14:creationId xmlns:p14="http://schemas.microsoft.com/office/powerpoint/2010/main" val="258150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43364"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DC167A8-1E53-4785-A8EA-DB3D86F14EFA}" type="datetime1">
              <a:rPr lang="en-US" altLang="en-US" smtClean="0"/>
              <a:pPr fontAlgn="base">
                <a:spcBef>
                  <a:spcPct val="0"/>
                </a:spcBef>
                <a:spcAft>
                  <a:spcPct val="0"/>
                </a:spcAft>
                <a:defRPr/>
              </a:pPr>
              <a:t>6/21/2017</a:t>
            </a:fld>
            <a:endParaRPr lang="en-US" altLang="en-US"/>
          </a:p>
        </p:txBody>
      </p:sp>
      <p:sp>
        <p:nvSpPr>
          <p:cNvPr id="143365"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BDAE588-ACB5-4E6F-8EDC-B82F8F4C1477}" type="slidenum">
              <a:rPr lang="en-US" altLang="en-US"/>
              <a:pPr eaLnBrk="1" hangingPunct="1"/>
              <a:t>5</a:t>
            </a:fld>
            <a:endParaRPr lang="en-US" altLang="en-US"/>
          </a:p>
        </p:txBody>
      </p:sp>
    </p:spTree>
    <p:extLst>
      <p:ext uri="{BB962C8B-B14F-4D97-AF65-F5344CB8AC3E}">
        <p14:creationId xmlns:p14="http://schemas.microsoft.com/office/powerpoint/2010/main" val="2277133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350838"/>
            <a:ext cx="3054350" cy="1719262"/>
          </a:xfrm>
        </p:spPr>
      </p:sp>
      <p:sp>
        <p:nvSpPr>
          <p:cNvPr id="3" name="Notes Placeholder 2"/>
          <p:cNvSpPr>
            <a:spLocks noGrp="1"/>
          </p:cNvSpPr>
          <p:nvPr>
            <p:ph type="body" idx="1"/>
          </p:nvPr>
        </p:nvSpPr>
        <p:spPr/>
        <p:txBody>
          <a:bodyPr/>
          <a:lstStyle/>
          <a:p>
            <a:pPr eaLnBrk="1" hangingPunct="1">
              <a:spcBef>
                <a:spcPts val="300"/>
              </a:spcBef>
              <a:spcAft>
                <a:spcPts val="300"/>
              </a:spcAft>
            </a:pPr>
            <a:r>
              <a:rPr lang="en-US" sz="1000" dirty="0">
                <a:latin typeface="Arial" pitchFamily="34" charset="0"/>
                <a:ea typeface="ヒラギノ角ゴ Pro W3"/>
              </a:rPr>
              <a:t>There are other ways to get your Medicare benefits. You can choose to join a Medicare Advantage Plan or some other Medicare plan.   There are five types of Medicare Advantage Plans:</a:t>
            </a:r>
          </a:p>
          <a:p>
            <a:pPr marL="114300" lvl="1" indent="0" eaLnBrk="1" hangingPunct="1"/>
            <a:endParaRPr lang="en-US" sz="1000" dirty="0">
              <a:latin typeface="Arial" pitchFamily="34" charset="0"/>
              <a:ea typeface="ヒラギノ角ゴ Pro W3"/>
            </a:endParaRPr>
          </a:p>
          <a:p>
            <a:pPr eaLnBrk="1" hangingPunct="1">
              <a:spcBef>
                <a:spcPct val="10000"/>
              </a:spcBef>
              <a:spcAft>
                <a:spcPct val="10000"/>
              </a:spcAft>
              <a:buClr>
                <a:srgbClr val="FFFF00"/>
              </a:buClr>
              <a:buSzPct val="130000"/>
              <a:buFont typeface="Wingdings" pitchFamily="2" charset="2"/>
              <a:buNone/>
            </a:pPr>
            <a:r>
              <a:rPr lang="en-US" sz="1000" b="1" u="sng" dirty="0">
                <a:latin typeface="Arial" pitchFamily="34" charset="0"/>
                <a:ea typeface="ヒラギノ角ゴ Pro W3"/>
              </a:rPr>
              <a:t>HMOs</a:t>
            </a:r>
            <a:r>
              <a:rPr lang="en-US" sz="1000" dirty="0">
                <a:latin typeface="Arial" pitchFamily="34" charset="0"/>
                <a:ea typeface="ヒラギノ角ゴ Pro W3"/>
              </a:rPr>
              <a:t> - Most beneficiaries who are in MA plans are in HMOs, the longest standing private plans in Medicare.  HMOs are typically the most tightly managed plans with a defined network of providers that beneficiaries must generally use to receive care. </a:t>
            </a:r>
          </a:p>
          <a:p>
            <a:pPr eaLnBrk="1" hangingPunct="1">
              <a:spcBef>
                <a:spcPct val="10000"/>
              </a:spcBef>
              <a:spcAft>
                <a:spcPct val="10000"/>
              </a:spcAft>
              <a:buClr>
                <a:srgbClr val="FFFF00"/>
              </a:buClr>
              <a:buSzPct val="130000"/>
              <a:buFont typeface="Wingdings" pitchFamily="2" charset="2"/>
              <a:buNone/>
            </a:pPr>
            <a:endParaRPr lang="en-US" sz="1000" b="1" u="sng" dirty="0">
              <a:latin typeface="Arial" pitchFamily="34" charset="0"/>
              <a:ea typeface="ヒラギノ角ゴ Pro W3"/>
            </a:endParaRPr>
          </a:p>
          <a:p>
            <a:pPr eaLnBrk="1" hangingPunct="1">
              <a:spcBef>
                <a:spcPct val="10000"/>
              </a:spcBef>
              <a:spcAft>
                <a:spcPct val="10000"/>
              </a:spcAft>
              <a:buClr>
                <a:srgbClr val="FFFF00"/>
              </a:buClr>
              <a:buSzPct val="130000"/>
              <a:buFont typeface="Wingdings" pitchFamily="2" charset="2"/>
              <a:buNone/>
            </a:pPr>
            <a:r>
              <a:rPr lang="en-US" sz="1000" b="1" u="sng" dirty="0">
                <a:latin typeface="Arial" pitchFamily="34" charset="0"/>
                <a:ea typeface="ヒラギノ角ゴ Pro W3"/>
              </a:rPr>
              <a:t>PPOs</a:t>
            </a:r>
            <a:r>
              <a:rPr lang="en-US" sz="1000" dirty="0">
                <a:latin typeface="Arial" pitchFamily="34" charset="0"/>
                <a:ea typeface="ヒラギノ角ゴ Pro W3"/>
              </a:rPr>
              <a:t> - PPOs</a:t>
            </a:r>
            <a:r>
              <a:rPr lang="en-US" sz="1000" b="1" i="1" dirty="0">
                <a:latin typeface="Arial" pitchFamily="34" charset="0"/>
                <a:ea typeface="ヒラギノ角ゴ Pro W3"/>
              </a:rPr>
              <a:t> </a:t>
            </a:r>
            <a:r>
              <a:rPr lang="en-US" sz="1000" dirty="0">
                <a:latin typeface="Arial" pitchFamily="34" charset="0"/>
                <a:ea typeface="ヒラギノ角ゴ Pro W3"/>
              </a:rPr>
              <a:t>are also network-based managed care plans, though PPO enrollees may see providers outside the plan’s network for higher costs.  </a:t>
            </a:r>
          </a:p>
          <a:p>
            <a:pPr eaLnBrk="1" hangingPunct="1">
              <a:spcBef>
                <a:spcPct val="10000"/>
              </a:spcBef>
              <a:spcAft>
                <a:spcPct val="10000"/>
              </a:spcAft>
              <a:buClr>
                <a:srgbClr val="FFFF00"/>
              </a:buClr>
              <a:buSzPct val="130000"/>
              <a:buFont typeface="Wingdings" pitchFamily="2" charset="2"/>
              <a:buNone/>
            </a:pPr>
            <a:endParaRPr lang="en-US" sz="1000" dirty="0">
              <a:latin typeface="Arial" pitchFamily="34" charset="0"/>
              <a:ea typeface="ヒラギノ角ゴ Pro W3"/>
            </a:endParaRPr>
          </a:p>
          <a:p>
            <a:pPr eaLnBrk="1" hangingPunct="1">
              <a:spcBef>
                <a:spcPct val="10000"/>
              </a:spcBef>
              <a:spcAft>
                <a:spcPct val="10000"/>
              </a:spcAft>
              <a:buClr>
                <a:srgbClr val="FFFF00"/>
              </a:buClr>
              <a:buSzPct val="130000"/>
              <a:buFont typeface="Wingdings" pitchFamily="2" charset="2"/>
              <a:buNone/>
            </a:pPr>
            <a:r>
              <a:rPr lang="en-US" sz="1000" b="1" u="sng" dirty="0">
                <a:latin typeface="Arial" pitchFamily="34" charset="0"/>
                <a:ea typeface="ヒラギノ角ゴ Pro W3"/>
              </a:rPr>
              <a:t>Private FFS Plans</a:t>
            </a:r>
            <a:r>
              <a:rPr lang="en-US" sz="1000" dirty="0">
                <a:latin typeface="Arial" pitchFamily="34" charset="0"/>
                <a:ea typeface="ヒラギノ角ゴ Pro W3"/>
              </a:rPr>
              <a:t> - PFFS plans experienced rapid growth in recent years. You can go to any Medicare-approved doctor or hospital that accepts the plan payment terms for covered services. The private company decides how much it will pay and how much you pay for services. </a:t>
            </a:r>
          </a:p>
          <a:p>
            <a:pPr eaLnBrk="1" hangingPunct="1">
              <a:spcBef>
                <a:spcPct val="10000"/>
              </a:spcBef>
              <a:spcAft>
                <a:spcPct val="10000"/>
              </a:spcAft>
              <a:buClr>
                <a:srgbClr val="FFFF00"/>
              </a:buClr>
              <a:buSzPct val="130000"/>
              <a:buFont typeface="Wingdings" pitchFamily="2" charset="2"/>
              <a:buNone/>
            </a:pPr>
            <a:endParaRPr lang="en-US" sz="1000" dirty="0">
              <a:latin typeface="Arial" pitchFamily="34" charset="0"/>
              <a:ea typeface="ヒラギノ角ゴ Pro W3"/>
            </a:endParaRPr>
          </a:p>
          <a:p>
            <a:pPr eaLnBrk="1" hangingPunct="1">
              <a:spcBef>
                <a:spcPct val="10000"/>
              </a:spcBef>
              <a:spcAft>
                <a:spcPct val="10000"/>
              </a:spcAft>
              <a:buClr>
                <a:srgbClr val="FFFF00"/>
              </a:buClr>
              <a:buSzPct val="130000"/>
              <a:buFont typeface="Wingdings" pitchFamily="2" charset="2"/>
              <a:buNone/>
            </a:pPr>
            <a:r>
              <a:rPr lang="en-US" sz="1000" b="1" dirty="0">
                <a:latin typeface="Arial" pitchFamily="34" charset="0"/>
                <a:ea typeface="ヒラギノ角ゴ Pro W3"/>
              </a:rPr>
              <a:t>Special Needs Plans</a:t>
            </a:r>
            <a:r>
              <a:rPr lang="en-US" sz="1000" dirty="0">
                <a:latin typeface="Arial" pitchFamily="34" charset="0"/>
                <a:ea typeface="ヒラギノ角ゴ Pro W3"/>
              </a:rPr>
              <a:t>—Only some groups of people can join a Special Needs Plan, including people in some long-term care facilities (like a nursing home); people who have both Medicare and Medicaid; and people who have certain chronic or disabling conditions. Special Needs Plans are only available in limited areas.</a:t>
            </a:r>
          </a:p>
          <a:p>
            <a:pPr eaLnBrk="1" hangingPunct="1">
              <a:spcBef>
                <a:spcPct val="10000"/>
              </a:spcBef>
              <a:spcAft>
                <a:spcPct val="10000"/>
              </a:spcAft>
              <a:buClr>
                <a:srgbClr val="FFFF00"/>
              </a:buClr>
              <a:buSzPct val="130000"/>
              <a:buFont typeface="Wingdings" pitchFamily="2" charset="2"/>
              <a:buNone/>
            </a:pPr>
            <a:endParaRPr lang="en-US" sz="1000" dirty="0">
              <a:latin typeface="Arial" pitchFamily="34" charset="0"/>
              <a:ea typeface="ヒラギノ角ゴ Pro W3"/>
            </a:endParaRPr>
          </a:p>
          <a:p>
            <a:pPr eaLnBrk="1" hangingPunct="1">
              <a:spcBef>
                <a:spcPct val="10000"/>
              </a:spcBef>
              <a:spcAft>
                <a:spcPct val="10000"/>
              </a:spcAft>
              <a:buClr>
                <a:srgbClr val="FFFF00"/>
              </a:buClr>
              <a:buSzPct val="130000"/>
              <a:buFont typeface="Wingdings" pitchFamily="2" charset="2"/>
              <a:buNone/>
            </a:pPr>
            <a:r>
              <a:rPr lang="en-US" sz="1000" b="1" dirty="0">
                <a:latin typeface="Arial" pitchFamily="34" charset="0"/>
                <a:ea typeface="ヒラギノ角ゴ Pro W3"/>
              </a:rPr>
              <a:t>Medicare Medical Savings Account Plans</a:t>
            </a:r>
            <a:r>
              <a:rPr lang="en-US" sz="1000" dirty="0">
                <a:latin typeface="Arial" pitchFamily="34" charset="0"/>
                <a:ea typeface="ヒラギノ角ゴ Pro W3"/>
              </a:rPr>
              <a:t>—These plans have two parts. One part is a Medicare Advantage Plan with a high deductible, and one part is a Medical Savings Account into which Medicare deposits money you can use to pay health care costs.</a:t>
            </a:r>
          </a:p>
          <a:p>
            <a:pPr eaLnBrk="1" hangingPunct="1">
              <a:spcBef>
                <a:spcPct val="10000"/>
              </a:spcBef>
              <a:spcAft>
                <a:spcPct val="10000"/>
              </a:spcAft>
              <a:buClr>
                <a:srgbClr val="FFFF00"/>
              </a:buClr>
              <a:buSzPct val="130000"/>
              <a:buFont typeface="Wingdings" pitchFamily="2" charset="2"/>
              <a:buNone/>
            </a:pPr>
            <a:endParaRPr lang="en-US" sz="1000" dirty="0">
              <a:latin typeface="Arial" pitchFamily="34" charset="0"/>
              <a:ea typeface="ヒラギノ角ゴ Pro W3"/>
            </a:endParaRPr>
          </a:p>
          <a:p>
            <a:pPr eaLnBrk="1" hangingPunct="1">
              <a:spcBef>
                <a:spcPct val="10000"/>
              </a:spcBef>
              <a:spcAft>
                <a:spcPct val="10000"/>
              </a:spcAft>
              <a:buClr>
                <a:srgbClr val="FFFF00"/>
              </a:buClr>
              <a:buSzPct val="130000"/>
              <a:buFont typeface="Wingdings" pitchFamily="2" charset="2"/>
              <a:buNone/>
            </a:pPr>
            <a:r>
              <a:rPr lang="en-US" sz="1000" dirty="0">
                <a:latin typeface="Arial" pitchFamily="34" charset="0"/>
                <a:ea typeface="ヒラギノ角ゴ Pro W3"/>
              </a:rPr>
              <a:t>MA plans vary widely in the way they operate and the requirements that apply to different types.  These differences may not be readily apparent to prospective enrollees, but may have implications for their access to providers, their access to drug benefits, and to what they pay for their care.</a:t>
            </a:r>
            <a:endParaRPr lang="en-US" dirty="0"/>
          </a:p>
        </p:txBody>
      </p:sp>
      <p:sp>
        <p:nvSpPr>
          <p:cNvPr id="4" name="Date Placeholder 3"/>
          <p:cNvSpPr>
            <a:spLocks noGrp="1"/>
          </p:cNvSpPr>
          <p:nvPr>
            <p:ph type="dt" idx="10"/>
          </p:nvPr>
        </p:nvSpPr>
        <p:spPr/>
        <p:txBody>
          <a:bodyPr/>
          <a:lstStyle/>
          <a:p>
            <a:fld id="{6F9C7FC5-0B6B-46A1-8A6A-2F82C4ECD37D}" type="datetime1">
              <a:rPr lang="en-US" smtClean="0"/>
              <a:t>6/21/2017</a:t>
            </a:fld>
            <a:endParaRPr lang="en-US" dirty="0"/>
          </a:p>
        </p:txBody>
      </p:sp>
      <p:sp>
        <p:nvSpPr>
          <p:cNvPr id="5" name="Slide Number Placeholder 4"/>
          <p:cNvSpPr>
            <a:spLocks noGrp="1"/>
          </p:cNvSpPr>
          <p:nvPr>
            <p:ph type="sldNum" sz="quarter" idx="11"/>
          </p:nvPr>
        </p:nvSpPr>
        <p:spPr/>
        <p:txBody>
          <a:bodyPr/>
          <a:lstStyle/>
          <a:p>
            <a:fld id="{DDEAD121-A289-4444-9389-D3675A8CD485}" type="slidenum">
              <a:rPr lang="en-US" smtClean="0"/>
              <a:pPr/>
              <a:t>8</a:t>
            </a:fld>
            <a:endParaRPr lang="en-US" dirty="0"/>
          </a:p>
        </p:txBody>
      </p:sp>
    </p:spTree>
    <p:extLst>
      <p:ext uri="{BB962C8B-B14F-4D97-AF65-F5344CB8AC3E}">
        <p14:creationId xmlns:p14="http://schemas.microsoft.com/office/powerpoint/2010/main" val="66711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BCEE6D-BA49-408B-9872-598E512A63C3}" type="datetimeFigureOut">
              <a:rPr lang="en-US" smtClean="0"/>
              <a:t>6/21/2017</a:t>
            </a:fld>
            <a:endParaRPr lang="en-US"/>
          </a:p>
        </p:txBody>
      </p:sp>
      <p:sp>
        <p:nvSpPr>
          <p:cNvPr id="5" name="Footer Placeholder 4"/>
          <p:cNvSpPr>
            <a:spLocks noGrp="1"/>
          </p:cNvSpPr>
          <p:nvPr>
            <p:ph type="ftr" sz="quarter" idx="11"/>
          </p:nvPr>
        </p:nvSpPr>
        <p:spPr>
          <a:xfrm>
            <a:off x="2493105" y="329307"/>
            <a:ext cx="4897310"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5E28482-DE44-41A8-934F-76481CD4C60C}" type="slidenum">
              <a:rPr lang="en-US" smtClean="0"/>
              <a:t>‹#›</a:t>
            </a:fld>
            <a:endParaRPr lang="en-US"/>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480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BCEE6D-BA49-408B-9872-598E512A63C3}"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28482-DE44-41A8-934F-76481CD4C60C}"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364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BCEE6D-BA49-408B-9872-598E512A63C3}"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28482-DE44-41A8-934F-76481CD4C60C}" type="slidenum">
              <a:rPr lang="en-US" smtClean="0"/>
              <a:t>‹#›</a:t>
            </a:fld>
            <a:endParaRPr lang="en-US"/>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782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BCEE6D-BA49-408B-9872-598E512A63C3}"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28482-DE44-41A8-934F-76481CD4C60C}"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096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BCEE6D-BA49-408B-9872-598E512A63C3}" type="datetimeFigureOut">
              <a:rPr lang="en-US" smtClean="0"/>
              <a:t>6/21/2017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28482-DE44-41A8-934F-76481CD4C60C}" type="slidenum">
              <a:rPr lang="en-US" smtClean="0"/>
              <a:t>‹#›</a:t>
            </a:fld>
            <a:endParaRPr lang="en-US"/>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912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BCEE6D-BA49-408B-9872-598E512A63C3}"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28482-DE44-41A8-934F-76481CD4C60C}" type="slidenum">
              <a:rPr lang="en-US" smtClean="0"/>
              <a:t>‹#›</a:t>
            </a:fld>
            <a:endParaRPr 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374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BCEE6D-BA49-408B-9872-598E512A63C3}" type="datetimeFigureOut">
              <a:rPr lang="en-US" smtClean="0"/>
              <a:t>6/21/2017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28482-DE44-41A8-934F-76481CD4C60C}" type="slidenum">
              <a:rPr lang="en-US" smtClean="0"/>
              <a:t>‹#›</a:t>
            </a:fld>
            <a:endParaRPr 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422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BCEE6D-BA49-408B-9872-598E512A63C3}" type="datetimeFigureOut">
              <a:rPr lang="en-US" smtClean="0"/>
              <a:t>6/21/2017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28482-DE44-41A8-934F-76481CD4C60C}" type="slidenum">
              <a:rPr lang="en-US" smtClean="0"/>
              <a:t>‹#›</a:t>
            </a:fld>
            <a:endParaRPr 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85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CEE6D-BA49-408B-9872-598E512A63C3}" type="datetimeFigureOut">
              <a:rPr lang="en-US" smtClean="0"/>
              <a:t>6/21/2017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E28482-DE44-41A8-934F-76481CD4C60C}" type="slidenum">
              <a:rPr lang="en-US" smtClean="0"/>
              <a:t>‹#›</a:t>
            </a:fld>
            <a:endParaRPr lang="en-US"/>
          </a:p>
        </p:txBody>
      </p:sp>
    </p:spTree>
    <p:extLst>
      <p:ext uri="{BB962C8B-B14F-4D97-AF65-F5344CB8AC3E}">
        <p14:creationId xmlns:p14="http://schemas.microsoft.com/office/powerpoint/2010/main" val="115587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BCEE6D-BA49-408B-9872-598E512A63C3}" type="datetimeFigureOut">
              <a:rPr lang="en-US" smtClean="0"/>
              <a:t>6/21/2017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28482-DE44-41A8-934F-76481CD4C60C}" type="slidenum">
              <a:rPr lang="en-US" smtClean="0"/>
              <a:t>‹#›</a:t>
            </a:fld>
            <a:endParaRPr 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348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94BCEE6D-BA49-408B-9872-598E512A63C3}" type="datetimeFigureOut">
              <a:rPr lang="en-US" smtClean="0"/>
              <a:t>6/21/2017</a:t>
            </a:fld>
            <a:endParaRPr lang="en-US"/>
          </a:p>
        </p:txBody>
      </p:sp>
      <p:sp>
        <p:nvSpPr>
          <p:cNvPr id="6" name="Footer Placeholder 5"/>
          <p:cNvSpPr>
            <a:spLocks noGrp="1"/>
          </p:cNvSpPr>
          <p:nvPr>
            <p:ph type="ftr" sz="quarter" idx="11"/>
          </p:nvPr>
        </p:nvSpPr>
        <p:spPr>
          <a:xfrm>
            <a:off x="1534910" y="318640"/>
            <a:ext cx="5453475" cy="320931"/>
          </a:xfrm>
        </p:spPr>
        <p:txBody>
          <a:bodyPr/>
          <a:lstStyle/>
          <a:p>
            <a:endParaRPr lang="en-US"/>
          </a:p>
        </p:txBody>
      </p:sp>
      <p:sp>
        <p:nvSpPr>
          <p:cNvPr id="7" name="Slide Number Placeholder 6"/>
          <p:cNvSpPr>
            <a:spLocks noGrp="1"/>
          </p:cNvSpPr>
          <p:nvPr>
            <p:ph type="sldNum" sz="quarter" idx="12"/>
          </p:nvPr>
        </p:nvSpPr>
        <p:spPr/>
        <p:txBody>
          <a:bodyPr/>
          <a:lstStyle/>
          <a:p>
            <a:fld id="{05E28482-DE44-41A8-934F-76481CD4C60C}" type="slidenum">
              <a:rPr lang="en-US" smtClean="0"/>
              <a:t>‹#›</a:t>
            </a:fld>
            <a:endParaRPr lang="en-US"/>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778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4BCEE6D-BA49-408B-9872-598E512A63C3}" type="datetimeFigureOut">
              <a:rPr lang="en-US" smtClean="0"/>
              <a:t>6/21/2017</a:t>
            </a:fld>
            <a:endParaRPr lang="en-US"/>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5E28482-DE44-41A8-934F-76481CD4C60C}" type="slidenum">
              <a:rPr lang="en-US" smtClean="0"/>
              <a:t>‹#›</a:t>
            </a:fld>
            <a:endParaRPr lang="en-US"/>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78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2.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audio" Target="../media/media8.m4a"/><Relationship Id="rId7" Type="http://schemas.openxmlformats.org/officeDocument/2006/relationships/diagramLayout" Target="../diagrams/layout1.xml"/><Relationship Id="rId2" Type="http://schemas.microsoft.com/office/2007/relationships/media" Target="../media/media8.m4a"/><Relationship Id="rId1" Type="http://schemas.openxmlformats.org/officeDocument/2006/relationships/tags" Target="../tags/tag6.xml"/><Relationship Id="rId6" Type="http://schemas.openxmlformats.org/officeDocument/2006/relationships/diagramData" Target="../diagrams/data1.xml"/><Relationship Id="rId11" Type="http://schemas.openxmlformats.org/officeDocument/2006/relationships/image" Target="../media/image2.png"/><Relationship Id="rId5" Type="http://schemas.openxmlformats.org/officeDocument/2006/relationships/notesSlide" Target="../notesSlides/notesSlide6.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804520"/>
            <a:ext cx="9520158" cy="584666"/>
          </a:xfrm>
        </p:spPr>
        <p:txBody>
          <a:bodyPr/>
          <a:lstStyle/>
          <a:p>
            <a:r>
              <a:rPr lang="en-US" dirty="0"/>
              <a:t>Medicare- Parts A, B, C and D</a:t>
            </a:r>
          </a:p>
        </p:txBody>
      </p:sp>
      <p:sp>
        <p:nvSpPr>
          <p:cNvPr id="3" name="Footer Placeholder 2"/>
          <p:cNvSpPr>
            <a:spLocks noGrp="1"/>
          </p:cNvSpPr>
          <p:nvPr>
            <p:ph type="ftr" sz="quarter" idx="11"/>
          </p:nvPr>
        </p:nvSpPr>
        <p:spPr/>
        <p:txBody>
          <a:bodyPr/>
          <a:lstStyle/>
          <a:p>
            <a:r>
              <a:rPr lang="en-US"/>
              <a:t>Y0114_17_30167_I  12/19/2016  |  COMPANY CONFIDENTIAL  |  FOR INTERNAL USE ONLY  |  DO NOT COPY</a:t>
            </a:r>
            <a:endParaRPr lang="en-US" dirty="0"/>
          </a:p>
        </p:txBody>
      </p:sp>
      <p:sp>
        <p:nvSpPr>
          <p:cNvPr id="5" name="Rectangle 2"/>
          <p:cNvSpPr txBox="1">
            <a:spLocks noChangeArrowheads="1"/>
          </p:cNvSpPr>
          <p:nvPr/>
        </p:nvSpPr>
        <p:spPr bwMode="auto">
          <a:xfrm>
            <a:off x="2198689" y="1460194"/>
            <a:ext cx="7997825" cy="5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rtl="0" eaLnBrk="0" fontAlgn="base" hangingPunct="0">
              <a:spcBef>
                <a:spcPct val="35000"/>
              </a:spcBef>
              <a:spcAft>
                <a:spcPct val="0"/>
              </a:spcAft>
              <a:buFont typeface="Wingdings" pitchFamily="2" charset="2"/>
              <a:buChar char="§"/>
              <a:defRPr sz="2400">
                <a:solidFill>
                  <a:srgbClr val="005C9E"/>
                </a:solidFill>
                <a:latin typeface="+mn-lt"/>
                <a:ea typeface="+mn-ea"/>
                <a:cs typeface="ヒラギノ角ゴ Pro W3"/>
              </a:defRPr>
            </a:lvl1pPr>
            <a:lvl2pPr marL="801688" indent="-173038" algn="l" rtl="0" eaLnBrk="0" fontAlgn="base" hangingPunct="0">
              <a:spcBef>
                <a:spcPct val="35000"/>
              </a:spcBef>
              <a:spcAft>
                <a:spcPct val="0"/>
              </a:spcAft>
              <a:buClr>
                <a:schemeClr val="tx1"/>
              </a:buClr>
              <a:buFont typeface="Wingdings" pitchFamily="2" charset="2"/>
              <a:buChar char="§"/>
              <a:defRPr sz="2000">
                <a:solidFill>
                  <a:srgbClr val="4C4C4C"/>
                </a:solidFill>
                <a:latin typeface="+mn-lt"/>
                <a:ea typeface="+mn-ea"/>
                <a:cs typeface="ヒラギノ角ゴ Pro W3"/>
              </a:defRPr>
            </a:lvl2pPr>
            <a:lvl3pPr marL="1081088" indent="-165100" algn="l" rtl="0" eaLnBrk="0" fontAlgn="base" hangingPunct="0">
              <a:spcBef>
                <a:spcPct val="35000"/>
              </a:spcBef>
              <a:spcAft>
                <a:spcPct val="0"/>
              </a:spcAft>
              <a:buClr>
                <a:schemeClr val="tx1"/>
              </a:buClr>
              <a:buFont typeface="Wingdings" pitchFamily="2" charset="2"/>
              <a:buChar char="§"/>
              <a:defRPr sz="2000">
                <a:solidFill>
                  <a:srgbClr val="4C4C4C"/>
                </a:solidFill>
                <a:latin typeface="+mn-lt"/>
                <a:ea typeface="+mn-ea"/>
                <a:cs typeface="ヒラギノ角ゴ Pro W3"/>
              </a:defRPr>
            </a:lvl3pPr>
            <a:lvl4pPr marL="1431925" indent="-176213" algn="l" rtl="0" eaLnBrk="0" fontAlgn="base" hangingPunct="0">
              <a:spcBef>
                <a:spcPct val="35000"/>
              </a:spcBef>
              <a:spcAft>
                <a:spcPct val="0"/>
              </a:spcAft>
              <a:buClr>
                <a:schemeClr val="tx1"/>
              </a:buClr>
              <a:buFont typeface="Wingdings" pitchFamily="2" charset="2"/>
              <a:buChar char="§"/>
              <a:defRPr sz="2000">
                <a:solidFill>
                  <a:srgbClr val="4C4C4C"/>
                </a:solidFill>
                <a:latin typeface="+mn-lt"/>
                <a:ea typeface="+mn-ea"/>
                <a:cs typeface="ヒラギノ角ゴ Pro W3"/>
              </a:defRPr>
            </a:lvl4pPr>
            <a:lvl5pPr marL="1828800" indent="-176213" algn="l" rtl="0" eaLnBrk="0" fontAlgn="base" hangingPunct="0">
              <a:spcBef>
                <a:spcPct val="35000"/>
              </a:spcBef>
              <a:spcAft>
                <a:spcPct val="0"/>
              </a:spcAft>
              <a:buClr>
                <a:schemeClr val="tx1"/>
              </a:buClr>
              <a:buFont typeface="Wingdings" pitchFamily="2" charset="2"/>
              <a:buChar char="§"/>
              <a:defRPr sz="2000">
                <a:solidFill>
                  <a:srgbClr val="4C4C4C"/>
                </a:solidFill>
                <a:latin typeface="+mn-lt"/>
                <a:ea typeface="+mn-ea"/>
                <a:cs typeface="ヒラギノ角ゴ Pro W3"/>
              </a:defRPr>
            </a:lvl5pPr>
            <a:lvl6pPr marL="2286000" indent="-176213" algn="l" rtl="0" fontAlgn="base">
              <a:spcBef>
                <a:spcPct val="35000"/>
              </a:spcBef>
              <a:spcAft>
                <a:spcPct val="0"/>
              </a:spcAft>
              <a:buClr>
                <a:schemeClr val="tx1"/>
              </a:buClr>
              <a:buFont typeface="Wingdings" pitchFamily="2" charset="2"/>
              <a:buChar char="§"/>
              <a:defRPr sz="2000">
                <a:solidFill>
                  <a:srgbClr val="4C4C4C"/>
                </a:solidFill>
                <a:latin typeface="+mn-lt"/>
                <a:ea typeface="+mn-ea"/>
              </a:defRPr>
            </a:lvl6pPr>
            <a:lvl7pPr marL="2743200" indent="-176213" algn="l" rtl="0" fontAlgn="base">
              <a:spcBef>
                <a:spcPct val="35000"/>
              </a:spcBef>
              <a:spcAft>
                <a:spcPct val="0"/>
              </a:spcAft>
              <a:buClr>
                <a:schemeClr val="tx1"/>
              </a:buClr>
              <a:buFont typeface="Wingdings" pitchFamily="2" charset="2"/>
              <a:buChar char="§"/>
              <a:defRPr sz="2000">
                <a:solidFill>
                  <a:srgbClr val="4C4C4C"/>
                </a:solidFill>
                <a:latin typeface="+mn-lt"/>
                <a:ea typeface="+mn-ea"/>
              </a:defRPr>
            </a:lvl7pPr>
            <a:lvl8pPr marL="3200400" indent="-176213" algn="l" rtl="0" fontAlgn="base">
              <a:spcBef>
                <a:spcPct val="35000"/>
              </a:spcBef>
              <a:spcAft>
                <a:spcPct val="0"/>
              </a:spcAft>
              <a:buClr>
                <a:schemeClr val="tx1"/>
              </a:buClr>
              <a:buFont typeface="Wingdings" pitchFamily="2" charset="2"/>
              <a:buChar char="§"/>
              <a:defRPr sz="2000">
                <a:solidFill>
                  <a:srgbClr val="4C4C4C"/>
                </a:solidFill>
                <a:latin typeface="+mn-lt"/>
                <a:ea typeface="+mn-ea"/>
              </a:defRPr>
            </a:lvl8pPr>
            <a:lvl9pPr marL="3657600" indent="-176213" algn="l" rtl="0" fontAlgn="base">
              <a:spcBef>
                <a:spcPct val="35000"/>
              </a:spcBef>
              <a:spcAft>
                <a:spcPct val="0"/>
              </a:spcAft>
              <a:buClr>
                <a:schemeClr val="tx1"/>
              </a:buClr>
              <a:buFont typeface="Wingdings" pitchFamily="2" charset="2"/>
              <a:buChar char="§"/>
              <a:defRPr sz="2000">
                <a:solidFill>
                  <a:srgbClr val="4C4C4C"/>
                </a:solidFill>
                <a:latin typeface="+mn-lt"/>
                <a:ea typeface="+mn-ea"/>
              </a:defRPr>
            </a:lvl9pPr>
          </a:lstStyle>
          <a:p>
            <a:pPr eaLnBrk="1" hangingPunct="1">
              <a:spcBef>
                <a:spcPct val="0"/>
              </a:spcBef>
              <a:spcAft>
                <a:spcPts val="1200"/>
              </a:spcAft>
              <a:buClr>
                <a:srgbClr val="005C9E"/>
              </a:buClr>
              <a:buNone/>
            </a:pPr>
            <a:r>
              <a:rPr lang="en-US" sz="2000" b="1" kern="0" dirty="0">
                <a:latin typeface="Arial Narrow" pitchFamily="34" charset="0"/>
              </a:rPr>
              <a:t>Part A – Hospital Insurance Program</a:t>
            </a:r>
          </a:p>
          <a:p>
            <a:pPr lvl="1" eaLnBrk="1" hangingPunct="1">
              <a:spcBef>
                <a:spcPct val="0"/>
              </a:spcBef>
              <a:spcAft>
                <a:spcPts val="1200"/>
              </a:spcAft>
              <a:buClr>
                <a:srgbClr val="005C9E"/>
              </a:buClr>
            </a:pPr>
            <a:r>
              <a:rPr lang="en-US" kern="0" dirty="0">
                <a:solidFill>
                  <a:srgbClr val="005C9E"/>
                </a:solidFill>
                <a:latin typeface="Arial Narrow" pitchFamily="34" charset="0"/>
              </a:rPr>
              <a:t>Inpatient hospital, skilled nursing facility, home health, and hospice care</a:t>
            </a:r>
            <a:endParaRPr lang="en-US" b="1" kern="0" dirty="0">
              <a:solidFill>
                <a:srgbClr val="005C9E"/>
              </a:solidFill>
              <a:latin typeface="Arial Narrow" pitchFamily="34" charset="0"/>
            </a:endParaRPr>
          </a:p>
          <a:p>
            <a:pPr eaLnBrk="1" hangingPunct="1">
              <a:spcBef>
                <a:spcPct val="0"/>
              </a:spcBef>
              <a:spcAft>
                <a:spcPts val="1200"/>
              </a:spcAft>
              <a:buClr>
                <a:srgbClr val="005C9E"/>
              </a:buClr>
              <a:buNone/>
            </a:pPr>
            <a:r>
              <a:rPr lang="en-US" sz="2000" b="1" kern="0" dirty="0">
                <a:latin typeface="Arial Narrow" pitchFamily="34" charset="0"/>
              </a:rPr>
              <a:t>Part B – Supplementary Medical Insurance</a:t>
            </a:r>
          </a:p>
          <a:p>
            <a:pPr lvl="1" eaLnBrk="1" hangingPunct="1">
              <a:spcBef>
                <a:spcPct val="0"/>
              </a:spcBef>
              <a:spcAft>
                <a:spcPts val="1200"/>
              </a:spcAft>
              <a:buClr>
                <a:srgbClr val="005C9E"/>
              </a:buClr>
            </a:pPr>
            <a:r>
              <a:rPr lang="en-US" kern="0" dirty="0">
                <a:solidFill>
                  <a:srgbClr val="005C9E"/>
                </a:solidFill>
                <a:latin typeface="Arial Narrow" pitchFamily="34" charset="0"/>
              </a:rPr>
              <a:t>Physician visits, outpatient hospital, preventive services, home health </a:t>
            </a:r>
          </a:p>
          <a:p>
            <a:pPr eaLnBrk="1" hangingPunct="1">
              <a:spcBef>
                <a:spcPct val="0"/>
              </a:spcBef>
              <a:spcAft>
                <a:spcPts val="1200"/>
              </a:spcAft>
              <a:buClr>
                <a:srgbClr val="005C9E"/>
              </a:buClr>
              <a:buNone/>
            </a:pPr>
            <a:r>
              <a:rPr lang="en-US" sz="2000" b="1" kern="0" dirty="0">
                <a:latin typeface="Arial Narrow" pitchFamily="34" charset="0"/>
              </a:rPr>
              <a:t>Part C – Medicare Advantage plans</a:t>
            </a:r>
          </a:p>
          <a:p>
            <a:pPr lvl="1" eaLnBrk="1" hangingPunct="1">
              <a:spcBef>
                <a:spcPct val="0"/>
              </a:spcBef>
              <a:spcAft>
                <a:spcPts val="1200"/>
              </a:spcAft>
              <a:buClr>
                <a:srgbClr val="005C9E"/>
              </a:buClr>
            </a:pPr>
            <a:r>
              <a:rPr lang="en-US" kern="0" dirty="0">
                <a:solidFill>
                  <a:srgbClr val="005C9E"/>
                </a:solidFill>
                <a:latin typeface="Arial Narrow" pitchFamily="34" charset="0"/>
              </a:rPr>
              <a:t>An alternative to Original Medicare; beneficiaries can enroll in a private plan to receive all Medicare-covered benefits and (often) extra benefits</a:t>
            </a:r>
          </a:p>
          <a:p>
            <a:pPr lvl="1" eaLnBrk="1" hangingPunct="1">
              <a:spcBef>
                <a:spcPct val="0"/>
              </a:spcBef>
              <a:spcAft>
                <a:spcPts val="1200"/>
              </a:spcAft>
              <a:buClr>
                <a:srgbClr val="005C9E"/>
              </a:buClr>
            </a:pPr>
            <a:r>
              <a:rPr lang="en-US" kern="0" dirty="0">
                <a:solidFill>
                  <a:srgbClr val="005C9E"/>
                </a:solidFill>
                <a:latin typeface="Arial Narrow" pitchFamily="34" charset="0"/>
              </a:rPr>
              <a:t>Medicare health plans which must cover Part A and Part B benefits </a:t>
            </a:r>
          </a:p>
          <a:p>
            <a:pPr lvl="1" eaLnBrk="1" hangingPunct="1">
              <a:spcBef>
                <a:spcPct val="0"/>
              </a:spcBef>
              <a:spcAft>
                <a:spcPts val="1200"/>
              </a:spcAft>
              <a:buClr>
                <a:srgbClr val="005C9E"/>
              </a:buClr>
            </a:pPr>
            <a:r>
              <a:rPr lang="en-US" kern="0" dirty="0">
                <a:solidFill>
                  <a:srgbClr val="005C9E"/>
                </a:solidFill>
                <a:latin typeface="Arial Narrow" pitchFamily="34" charset="0"/>
              </a:rPr>
              <a:t>Private plans include HMOs, PPOs, and Private Fee-for-Service plans</a:t>
            </a:r>
          </a:p>
          <a:p>
            <a:pPr eaLnBrk="1" hangingPunct="1">
              <a:spcBef>
                <a:spcPct val="0"/>
              </a:spcBef>
              <a:spcAft>
                <a:spcPts val="1200"/>
              </a:spcAft>
              <a:buClr>
                <a:srgbClr val="005C9E"/>
              </a:buClr>
              <a:buNone/>
            </a:pPr>
            <a:r>
              <a:rPr lang="en-US" sz="2000" b="1" kern="0" dirty="0">
                <a:latin typeface="Arial Narrow" pitchFamily="34" charset="0"/>
              </a:rPr>
              <a:t>Part D – Medicare Prescription Drug Plan</a:t>
            </a: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113270193"/>
      </p:ext>
    </p:extLst>
  </p:cSld>
  <p:clrMapOvr>
    <a:masterClrMapping/>
  </p:clrMapOvr>
  <mc:AlternateContent xmlns:mc="http://schemas.openxmlformats.org/markup-compatibility/2006">
    <mc:Choice xmlns:p14="http://schemas.microsoft.com/office/powerpoint/2010/main" Requires="p14">
      <p:transition spd="slow" p14:dur="2000" advTm="26670"/>
    </mc:Choice>
    <mc:Fallback>
      <p:transition spd="slow" advTm="266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C</a:t>
            </a:r>
          </a:p>
        </p:txBody>
      </p:sp>
      <p:sp>
        <p:nvSpPr>
          <p:cNvPr id="3" name="Footer Placeholder 2"/>
          <p:cNvSpPr>
            <a:spLocks noGrp="1"/>
          </p:cNvSpPr>
          <p:nvPr>
            <p:ph type="ftr" sz="quarter" idx="11"/>
          </p:nvPr>
        </p:nvSpPr>
        <p:spPr/>
        <p:txBody>
          <a:bodyPr/>
          <a:lstStyle/>
          <a:p>
            <a:r>
              <a:rPr lang="en-US"/>
              <a:t>Y0114_17_30167_I  12/19/2016  |  COMPANY CONFIDENTIAL  |  FOR INTERNAL USE ONLY  |  DO NOT COPY</a:t>
            </a:r>
            <a:endParaRPr lang="en-US" dirty="0"/>
          </a:p>
        </p:txBody>
      </p:sp>
      <p:sp>
        <p:nvSpPr>
          <p:cNvPr id="5" name="Rectangle 12"/>
          <p:cNvSpPr>
            <a:spLocks noChangeArrowheads="1"/>
          </p:cNvSpPr>
          <p:nvPr/>
        </p:nvSpPr>
        <p:spPr bwMode="auto">
          <a:xfrm>
            <a:off x="3462338" y="5800526"/>
            <a:ext cx="543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solidFill>
                  <a:srgbClr val="005294"/>
                </a:solidFill>
                <a:cs typeface="Arial" pitchFamily="34" charset="0"/>
              </a:rPr>
              <a:t>* Some of these additional benefits may require an additional fee.</a:t>
            </a:r>
          </a:p>
        </p:txBody>
      </p:sp>
      <p:sp>
        <p:nvSpPr>
          <p:cNvPr id="6" name="TextBox 15"/>
          <p:cNvSpPr txBox="1">
            <a:spLocks noChangeArrowheads="1"/>
          </p:cNvSpPr>
          <p:nvPr/>
        </p:nvSpPr>
        <p:spPr bwMode="auto">
          <a:xfrm>
            <a:off x="4678364" y="3294064"/>
            <a:ext cx="5597525"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accent2"/>
                </a:solidFill>
                <a:latin typeface="Arial" pitchFamily="34" charset="0"/>
                <a:ea typeface="ヒラギノ角ゴ Pro W3"/>
                <a:cs typeface="ヒラギノ角ゴ Pro W3"/>
              </a:defRPr>
            </a:lvl1pPr>
            <a:lvl2pPr marL="742950" indent="-285750" eaLnBrk="0" hangingPunct="0">
              <a:defRPr>
                <a:solidFill>
                  <a:schemeClr val="accent2"/>
                </a:solidFill>
                <a:latin typeface="Arial" pitchFamily="34" charset="0"/>
                <a:ea typeface="ヒラギノ角ゴ Pro W3"/>
                <a:cs typeface="ヒラギノ角ゴ Pro W3"/>
              </a:defRPr>
            </a:lvl2pPr>
            <a:lvl3pPr marL="1143000" indent="-228600" eaLnBrk="0" hangingPunct="0">
              <a:defRPr>
                <a:solidFill>
                  <a:schemeClr val="accent2"/>
                </a:solidFill>
                <a:latin typeface="Arial" pitchFamily="34" charset="0"/>
                <a:ea typeface="ヒラギノ角ゴ Pro W3"/>
                <a:cs typeface="ヒラギノ角ゴ Pro W3"/>
              </a:defRPr>
            </a:lvl3pPr>
            <a:lvl4pPr marL="1600200" indent="-228600" eaLnBrk="0" hangingPunct="0">
              <a:defRPr>
                <a:solidFill>
                  <a:schemeClr val="accent2"/>
                </a:solidFill>
                <a:latin typeface="Arial" pitchFamily="34" charset="0"/>
                <a:ea typeface="ヒラギノ角ゴ Pro W3"/>
                <a:cs typeface="ヒラギノ角ゴ Pro W3"/>
              </a:defRPr>
            </a:lvl4pPr>
            <a:lvl5pPr marL="2057400" indent="-228600" eaLnBrk="0" hangingPunct="0">
              <a:defRPr>
                <a:solidFill>
                  <a:schemeClr val="accent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accent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accent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accent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accent2"/>
                </a:solidFill>
                <a:latin typeface="Arial" pitchFamily="34" charset="0"/>
                <a:ea typeface="ヒラギノ角ゴ Pro W3"/>
                <a:cs typeface="ヒラギノ角ゴ Pro W3"/>
              </a:defRPr>
            </a:lvl9pPr>
          </a:lstStyle>
          <a:p>
            <a:pPr eaLnBrk="1" hangingPunct="1">
              <a:lnSpc>
                <a:spcPct val="90000"/>
              </a:lnSpc>
              <a:buFont typeface="Arial" pitchFamily="34" charset="0"/>
              <a:buChar char="•"/>
            </a:pPr>
            <a:r>
              <a:rPr lang="en-US" sz="2200" dirty="0">
                <a:latin typeface="Arial Narrow" pitchFamily="34" charset="0"/>
                <a:cs typeface="Arial" pitchFamily="34" charset="0"/>
              </a:rPr>
              <a:t>Is offered by private insurers that have been approved by Medicare </a:t>
            </a:r>
          </a:p>
          <a:p>
            <a:pPr eaLnBrk="1" hangingPunct="1">
              <a:lnSpc>
                <a:spcPct val="90000"/>
              </a:lnSpc>
              <a:buFont typeface="Arial" pitchFamily="34" charset="0"/>
              <a:buChar char="•"/>
            </a:pPr>
            <a:r>
              <a:rPr lang="en-US" sz="2200" dirty="0">
                <a:latin typeface="Arial Narrow" pitchFamily="34" charset="0"/>
                <a:cs typeface="Arial" pitchFamily="34" charset="0"/>
              </a:rPr>
              <a:t>Offers similar coverage to Part A (hospital) and Part B (medical), and typically offers additional benefits* </a:t>
            </a:r>
          </a:p>
          <a:p>
            <a:pPr eaLnBrk="1" hangingPunct="1">
              <a:lnSpc>
                <a:spcPct val="90000"/>
              </a:lnSpc>
              <a:buFont typeface="Arial" pitchFamily="34" charset="0"/>
              <a:buChar char="•"/>
            </a:pPr>
            <a:r>
              <a:rPr lang="en-US" sz="2200" dirty="0">
                <a:latin typeface="Arial Narrow" pitchFamily="34" charset="0"/>
                <a:cs typeface="Arial" pitchFamily="34" charset="0"/>
              </a:rPr>
              <a:t>Some plans may include prescription drug coverage, vision, dental, and fitness and wellness programs</a:t>
            </a:r>
          </a:p>
        </p:txBody>
      </p:sp>
      <p:pic>
        <p:nvPicPr>
          <p:cNvPr id="7" name="Picture 4" descr="Master C Icon-w Drug.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82839" y="1933575"/>
            <a:ext cx="1946275"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4678364" y="1322388"/>
            <a:ext cx="5597525" cy="180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Aft>
                <a:spcPts val="300"/>
              </a:spcAft>
            </a:pPr>
            <a:r>
              <a:rPr lang="en-US" sz="2800" b="1" dirty="0">
                <a:solidFill>
                  <a:srgbClr val="005294"/>
                </a:solidFill>
                <a:latin typeface="Arial Narrow" pitchFamily="34" charset="0"/>
                <a:cs typeface="Arial" pitchFamily="34" charset="0"/>
              </a:rPr>
              <a:t>Replace Medicare Parts A and B with Medicare Part C, also called </a:t>
            </a:r>
            <a:br>
              <a:rPr lang="en-US" sz="2800" b="1" dirty="0">
                <a:solidFill>
                  <a:srgbClr val="005294"/>
                </a:solidFill>
                <a:latin typeface="Arial Narrow" pitchFamily="34" charset="0"/>
                <a:cs typeface="Arial" pitchFamily="34" charset="0"/>
              </a:rPr>
            </a:br>
            <a:r>
              <a:rPr lang="en-US" sz="2800" b="1" dirty="0">
                <a:solidFill>
                  <a:srgbClr val="005294"/>
                </a:solidFill>
                <a:latin typeface="Arial Narrow" pitchFamily="34" charset="0"/>
                <a:cs typeface="Arial" pitchFamily="34" charset="0"/>
              </a:rPr>
              <a:t>Medicare Advantage.  </a:t>
            </a:r>
          </a:p>
          <a:p>
            <a:pPr>
              <a:spcBef>
                <a:spcPts val="600"/>
              </a:spcBef>
              <a:spcAft>
                <a:spcPts val="300"/>
              </a:spcAft>
            </a:pPr>
            <a:r>
              <a:rPr lang="en-US" sz="2800" b="1" dirty="0">
                <a:solidFill>
                  <a:srgbClr val="005294"/>
                </a:solidFill>
                <a:latin typeface="Arial Narrow" pitchFamily="34" charset="0"/>
                <a:cs typeface="Arial" pitchFamily="34" charset="0"/>
              </a:rPr>
              <a:t>Medicare Part C:</a:t>
            </a: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070337782"/>
      </p:ext>
    </p:extLst>
  </p:cSld>
  <p:clrMapOvr>
    <a:masterClrMapping/>
  </p:clrMapOvr>
  <mc:AlternateContent xmlns:mc="http://schemas.openxmlformats.org/markup-compatibility/2006">
    <mc:Choice xmlns:p14="http://schemas.microsoft.com/office/powerpoint/2010/main" Requires="p14">
      <p:transition spd="slow" p14:dur="2000" advTm="33612"/>
    </mc:Choice>
    <mc:Fallback>
      <p:transition spd="slow" advTm="336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804519"/>
            <a:ext cx="9520158" cy="496743"/>
          </a:xfrm>
        </p:spPr>
        <p:txBody>
          <a:bodyPr>
            <a:normAutofit fontScale="90000"/>
          </a:bodyPr>
          <a:lstStyle/>
          <a:p>
            <a:r>
              <a:rPr lang="en-US" dirty="0"/>
              <a:t>Original Medicare</a:t>
            </a:r>
          </a:p>
        </p:txBody>
      </p:sp>
      <p:sp>
        <p:nvSpPr>
          <p:cNvPr id="3" name="Footer Placeholder 2"/>
          <p:cNvSpPr>
            <a:spLocks noGrp="1"/>
          </p:cNvSpPr>
          <p:nvPr>
            <p:ph type="ftr" sz="quarter" idx="11"/>
          </p:nvPr>
        </p:nvSpPr>
        <p:spPr/>
        <p:txBody>
          <a:bodyPr/>
          <a:lstStyle/>
          <a:p>
            <a:r>
              <a:rPr lang="en-US"/>
              <a:t>Y0114_17_30167_I  12/19/2016  |  COMPANY CONFIDENTIAL  |  FOR INTERNAL USE ONLY  |  DO NOT COPY</a:t>
            </a:r>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4151" y="1363663"/>
            <a:ext cx="6742113"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2"/>
          <p:cNvSpPr txBox="1">
            <a:spLocks noChangeArrowheads="1"/>
          </p:cNvSpPr>
          <p:nvPr/>
        </p:nvSpPr>
        <p:spPr bwMode="auto">
          <a:xfrm>
            <a:off x="6431234" y="5176839"/>
            <a:ext cx="2276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itchFamily="34" charset="0"/>
                <a:ea typeface="ヒラギノ角ゴ Pro W3"/>
                <a:cs typeface="ヒラギノ角ゴ Pro W3"/>
              </a:defRPr>
            </a:lvl1pPr>
            <a:lvl2pPr marL="742950" indent="-285750" eaLnBrk="0" hangingPunct="0">
              <a:defRPr>
                <a:solidFill>
                  <a:schemeClr val="accent2"/>
                </a:solidFill>
                <a:latin typeface="Arial" pitchFamily="34" charset="0"/>
                <a:ea typeface="ヒラギノ角ゴ Pro W3"/>
                <a:cs typeface="ヒラギノ角ゴ Pro W3"/>
              </a:defRPr>
            </a:lvl2pPr>
            <a:lvl3pPr marL="1143000" indent="-228600" eaLnBrk="0" hangingPunct="0">
              <a:defRPr>
                <a:solidFill>
                  <a:schemeClr val="accent2"/>
                </a:solidFill>
                <a:latin typeface="Arial" pitchFamily="34" charset="0"/>
                <a:ea typeface="ヒラギノ角ゴ Pro W3"/>
                <a:cs typeface="ヒラギノ角ゴ Pro W3"/>
              </a:defRPr>
            </a:lvl3pPr>
            <a:lvl4pPr marL="1600200" indent="-228600" eaLnBrk="0" hangingPunct="0">
              <a:defRPr>
                <a:solidFill>
                  <a:schemeClr val="accent2"/>
                </a:solidFill>
                <a:latin typeface="Arial" pitchFamily="34" charset="0"/>
                <a:ea typeface="ヒラギノ角ゴ Pro W3"/>
                <a:cs typeface="ヒラギノ角ゴ Pro W3"/>
              </a:defRPr>
            </a:lvl4pPr>
            <a:lvl5pPr marL="2057400" indent="-228600" eaLnBrk="0" hangingPunct="0">
              <a:defRPr>
                <a:solidFill>
                  <a:schemeClr val="accent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accent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accent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accent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accent2"/>
                </a:solidFill>
                <a:latin typeface="Arial" pitchFamily="34" charset="0"/>
                <a:ea typeface="ヒラギノ角ゴ Pro W3"/>
                <a:cs typeface="ヒラギノ角ゴ Pro W3"/>
              </a:defRPr>
            </a:lvl9pPr>
          </a:lstStyle>
          <a:p>
            <a:pPr algn="ctr" eaLnBrk="1" hangingPunct="1"/>
            <a:r>
              <a:rPr lang="en-US" sz="2400" kern="0" dirty="0">
                <a:solidFill>
                  <a:srgbClr val="005C9E"/>
                </a:solidFill>
                <a:latin typeface="Arial Narrow" pitchFamily="34" charset="0"/>
                <a:ea typeface="+mn-ea"/>
                <a:cs typeface="+mn-cs"/>
              </a:rPr>
              <a:t>Does not cover all medical benefits</a:t>
            </a:r>
          </a:p>
        </p:txBody>
      </p:sp>
      <p:sp>
        <p:nvSpPr>
          <p:cNvPr id="13" name="TextBox 5"/>
          <p:cNvSpPr txBox="1">
            <a:spLocks noChangeArrowheads="1"/>
          </p:cNvSpPr>
          <p:nvPr/>
        </p:nvSpPr>
        <p:spPr bwMode="auto">
          <a:xfrm>
            <a:off x="3324463" y="5176838"/>
            <a:ext cx="2276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itchFamily="34" charset="0"/>
                <a:ea typeface="ヒラギノ角ゴ Pro W3"/>
                <a:cs typeface="ヒラギノ角ゴ Pro W3"/>
              </a:defRPr>
            </a:lvl1pPr>
            <a:lvl2pPr marL="742950" indent="-285750" eaLnBrk="0" hangingPunct="0">
              <a:defRPr>
                <a:solidFill>
                  <a:schemeClr val="accent2"/>
                </a:solidFill>
                <a:latin typeface="Arial" pitchFamily="34" charset="0"/>
                <a:ea typeface="ヒラギノ角ゴ Pro W3"/>
                <a:cs typeface="ヒラギノ角ゴ Pro W3"/>
              </a:defRPr>
            </a:lvl2pPr>
            <a:lvl3pPr marL="1143000" indent="-228600" eaLnBrk="0" hangingPunct="0">
              <a:defRPr>
                <a:solidFill>
                  <a:schemeClr val="accent2"/>
                </a:solidFill>
                <a:latin typeface="Arial" pitchFamily="34" charset="0"/>
                <a:ea typeface="ヒラギノ角ゴ Pro W3"/>
                <a:cs typeface="ヒラギノ角ゴ Pro W3"/>
              </a:defRPr>
            </a:lvl3pPr>
            <a:lvl4pPr marL="1600200" indent="-228600" eaLnBrk="0" hangingPunct="0">
              <a:defRPr>
                <a:solidFill>
                  <a:schemeClr val="accent2"/>
                </a:solidFill>
                <a:latin typeface="Arial" pitchFamily="34" charset="0"/>
                <a:ea typeface="ヒラギノ角ゴ Pro W3"/>
                <a:cs typeface="ヒラギノ角ゴ Pro W3"/>
              </a:defRPr>
            </a:lvl4pPr>
            <a:lvl5pPr marL="2057400" indent="-228600" eaLnBrk="0" hangingPunct="0">
              <a:defRPr>
                <a:solidFill>
                  <a:schemeClr val="accent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accent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accent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accent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accent2"/>
                </a:solidFill>
                <a:latin typeface="Arial" pitchFamily="34" charset="0"/>
                <a:ea typeface="ヒラギノ角ゴ Pro W3"/>
                <a:cs typeface="ヒラギノ角ゴ Pro W3"/>
              </a:defRPr>
            </a:lvl9pPr>
          </a:lstStyle>
          <a:p>
            <a:pPr algn="ctr" eaLnBrk="1" hangingPunct="1"/>
            <a:r>
              <a:rPr lang="en-US" sz="2400" kern="0" dirty="0">
                <a:solidFill>
                  <a:srgbClr val="005C9E"/>
                </a:solidFill>
                <a:latin typeface="Arial Narrow" pitchFamily="34" charset="0"/>
                <a:ea typeface="+mn-ea"/>
                <a:cs typeface="+mn-cs"/>
              </a:rPr>
              <a:t>High cost-sharing requirements</a:t>
            </a:r>
          </a:p>
        </p:txBody>
      </p:sp>
      <p:sp>
        <p:nvSpPr>
          <p:cNvPr id="14" name="TextBox 6"/>
          <p:cNvSpPr txBox="1">
            <a:spLocks noChangeArrowheads="1"/>
          </p:cNvSpPr>
          <p:nvPr/>
        </p:nvSpPr>
        <p:spPr bwMode="auto">
          <a:xfrm>
            <a:off x="3266605" y="1398588"/>
            <a:ext cx="579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accent2"/>
                </a:solidFill>
                <a:latin typeface="Arial" pitchFamily="34" charset="0"/>
                <a:ea typeface="ヒラギノ角ゴ Pro W3"/>
                <a:cs typeface="ヒラギノ角ゴ Pro W3"/>
              </a:defRPr>
            </a:lvl1pPr>
            <a:lvl2pPr marL="742950" indent="-285750" eaLnBrk="0" hangingPunct="0">
              <a:defRPr>
                <a:solidFill>
                  <a:schemeClr val="accent2"/>
                </a:solidFill>
                <a:latin typeface="Arial" pitchFamily="34" charset="0"/>
                <a:ea typeface="ヒラギノ角ゴ Pro W3"/>
                <a:cs typeface="ヒラギノ角ゴ Pro W3"/>
              </a:defRPr>
            </a:lvl2pPr>
            <a:lvl3pPr marL="1143000" indent="-228600" eaLnBrk="0" hangingPunct="0">
              <a:defRPr>
                <a:solidFill>
                  <a:schemeClr val="accent2"/>
                </a:solidFill>
                <a:latin typeface="Arial" pitchFamily="34" charset="0"/>
                <a:ea typeface="ヒラギノ角ゴ Pro W3"/>
                <a:cs typeface="ヒラギノ角ゴ Pro W3"/>
              </a:defRPr>
            </a:lvl3pPr>
            <a:lvl4pPr marL="1600200" indent="-228600" eaLnBrk="0" hangingPunct="0">
              <a:defRPr>
                <a:solidFill>
                  <a:schemeClr val="accent2"/>
                </a:solidFill>
                <a:latin typeface="Arial" pitchFamily="34" charset="0"/>
                <a:ea typeface="ヒラギノ角ゴ Pro W3"/>
                <a:cs typeface="ヒラギノ角ゴ Pro W3"/>
              </a:defRPr>
            </a:lvl4pPr>
            <a:lvl5pPr marL="2057400" indent="-228600" eaLnBrk="0" hangingPunct="0">
              <a:defRPr>
                <a:solidFill>
                  <a:schemeClr val="accent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accent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accent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accent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accent2"/>
                </a:solidFill>
                <a:latin typeface="Arial" pitchFamily="34" charset="0"/>
                <a:ea typeface="ヒラギノ角ゴ Pro W3"/>
                <a:cs typeface="ヒラギノ角ゴ Pro W3"/>
              </a:defRPr>
            </a:lvl9pPr>
          </a:lstStyle>
          <a:p>
            <a:pPr algn="ctr" eaLnBrk="1" hangingPunct="1"/>
            <a:r>
              <a:rPr lang="en-US" sz="2400" kern="0" dirty="0">
                <a:solidFill>
                  <a:srgbClr val="005C9E"/>
                </a:solidFill>
                <a:latin typeface="Arial Narrow" pitchFamily="34" charset="0"/>
                <a:ea typeface="+mn-ea"/>
                <a:cs typeface="+mn-cs"/>
              </a:rPr>
              <a:t>NO LIMIT on out-of-pocket spending</a:t>
            </a: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424520846"/>
      </p:ext>
    </p:extLst>
  </p:cSld>
  <p:clrMapOvr>
    <a:masterClrMapping/>
  </p:clrMapOvr>
  <mc:AlternateContent xmlns:mc="http://schemas.openxmlformats.org/markup-compatibility/2006">
    <mc:Choice xmlns:p14="http://schemas.microsoft.com/office/powerpoint/2010/main" Requires="p14">
      <p:transition spd="slow" p14:dur="2000" advTm="10598"/>
    </mc:Choice>
    <mc:Fallback>
      <p:transition spd="slow" advTm="105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804519"/>
            <a:ext cx="9520158" cy="514327"/>
          </a:xfrm>
        </p:spPr>
        <p:txBody>
          <a:bodyPr>
            <a:normAutofit fontScale="90000"/>
          </a:bodyPr>
          <a:lstStyle/>
          <a:p>
            <a:r>
              <a:rPr lang="en-US" dirty="0"/>
              <a:t>Medicare Advantage Guidelines</a:t>
            </a:r>
          </a:p>
        </p:txBody>
      </p:sp>
      <p:sp>
        <p:nvSpPr>
          <p:cNvPr id="3" name="Footer Placeholder 2"/>
          <p:cNvSpPr>
            <a:spLocks noGrp="1"/>
          </p:cNvSpPr>
          <p:nvPr>
            <p:ph type="ftr" sz="quarter" idx="11"/>
          </p:nvPr>
        </p:nvSpPr>
        <p:spPr/>
        <p:txBody>
          <a:bodyPr/>
          <a:lstStyle/>
          <a:p>
            <a:r>
              <a:rPr lang="en-US"/>
              <a:t>Y0114_17_30167_I  12/19/2016  |  COMPANY CONFIDENTIAL  |  FOR INTERNAL USE ONLY  |  DO NOT COPY</a:t>
            </a:r>
            <a:endParaRPr lang="en-US" dirty="0"/>
          </a:p>
        </p:txBody>
      </p:sp>
      <p:sp>
        <p:nvSpPr>
          <p:cNvPr id="5" name="Rectangle 2"/>
          <p:cNvSpPr txBox="1">
            <a:spLocks noChangeArrowheads="1"/>
          </p:cNvSpPr>
          <p:nvPr/>
        </p:nvSpPr>
        <p:spPr bwMode="gray">
          <a:xfrm>
            <a:off x="2212976" y="1389064"/>
            <a:ext cx="7997825" cy="5126037"/>
          </a:xfrm>
          <a:prstGeom prst="rect">
            <a:avLst/>
          </a:prstGeom>
        </p:spPr>
        <p:txBody>
          <a:bodyPr vert="horz" lIns="0" tIns="45720" rIns="91440" bIns="45720" rtlCol="0">
            <a:noAutofit/>
          </a:bodyPr>
          <a:lstStyle>
            <a:lvl1pPr marL="61913" indent="-61913" algn="l" defTabSz="914400" rtl="0" eaLnBrk="1" latinLnBrk="0" hangingPunct="1">
              <a:spcBef>
                <a:spcPts val="1800"/>
              </a:spcBef>
              <a:buSzPct val="25000"/>
              <a:buFont typeface="Georgia" panose="02040502050405020303" pitchFamily="18" charset="0"/>
              <a:buChar char=" "/>
              <a:defRPr sz="2400" kern="1200">
                <a:solidFill>
                  <a:schemeClr val="accent2"/>
                </a:solidFill>
                <a:latin typeface="Georgia" pitchFamily="18" charset="0"/>
                <a:ea typeface="+mn-ea"/>
                <a:cs typeface="+mn-cs"/>
              </a:defRPr>
            </a:lvl1pPr>
            <a:lvl2pPr marL="282575" indent="-182563" algn="l" defTabSz="914400" rtl="0" eaLnBrk="1" latinLnBrk="0" hangingPunct="1">
              <a:spcBef>
                <a:spcPts val="1000"/>
              </a:spcBef>
              <a:buClr>
                <a:schemeClr val="tx2"/>
              </a:buClr>
              <a:buFont typeface="Arial" pitchFamily="34" charset="0"/>
              <a:buChar char="•"/>
              <a:defRPr sz="2000" kern="1200">
                <a:solidFill>
                  <a:schemeClr val="tx2"/>
                </a:solidFill>
                <a:latin typeface="+mn-lt"/>
                <a:ea typeface="+mn-ea"/>
                <a:cs typeface="+mn-cs"/>
              </a:defRPr>
            </a:lvl2pPr>
            <a:lvl3pPr marL="548640" indent="-228600" algn="l" defTabSz="914400" rtl="0" eaLnBrk="1" latinLnBrk="0" hangingPunct="1">
              <a:spcBef>
                <a:spcPts val="600"/>
              </a:spcBef>
              <a:buClr>
                <a:schemeClr val="tx2"/>
              </a:buClr>
              <a:buFont typeface="Arial" pitchFamily="34" charset="0"/>
              <a:buChar char="–"/>
              <a:defRPr sz="1800" kern="1200">
                <a:solidFill>
                  <a:schemeClr val="tx2"/>
                </a:solidFill>
                <a:latin typeface="+mn-lt"/>
                <a:ea typeface="+mn-ea"/>
                <a:cs typeface="+mn-cs"/>
              </a:defRPr>
            </a:lvl3pPr>
            <a:lvl4pPr marL="822960" indent="-182880" algn="l" defTabSz="914400" rtl="0" eaLnBrk="1" latinLnBrk="0" hangingPunct="1">
              <a:spcBef>
                <a:spcPts val="600"/>
              </a:spcBef>
              <a:buClr>
                <a:schemeClr val="tx2"/>
              </a:buClr>
              <a:buFont typeface="Arial" pitchFamily="34" charset="0"/>
              <a:buChar char="•"/>
              <a:defRPr sz="1600" kern="1200">
                <a:solidFill>
                  <a:schemeClr val="tx2"/>
                </a:solidFill>
                <a:latin typeface="+mn-lt"/>
                <a:ea typeface="+mn-ea"/>
                <a:cs typeface="+mn-cs"/>
              </a:defRPr>
            </a:lvl4pPr>
            <a:lvl5pPr marL="1097280" indent="-228600" algn="l" defTabSz="914400" rtl="0" eaLnBrk="1" latinLnBrk="0" hangingPunct="1">
              <a:spcBef>
                <a:spcPts val="300"/>
              </a:spcBef>
              <a:buClr>
                <a:schemeClr val="tx2"/>
              </a:buClr>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600"/>
              </a:spcBef>
              <a:buClr>
                <a:srgbClr val="005C9E"/>
              </a:buClr>
              <a:buNone/>
              <a:defRPr/>
            </a:pPr>
            <a:r>
              <a:rPr lang="en-US" sz="2000" b="1" dirty="0">
                <a:latin typeface="Arial Narrow" pitchFamily="34" charset="0"/>
              </a:rPr>
              <a:t>Still in Medicare program</a:t>
            </a:r>
          </a:p>
          <a:p>
            <a:pPr lvl="1">
              <a:lnSpc>
                <a:spcPct val="90000"/>
              </a:lnSpc>
              <a:spcBef>
                <a:spcPts val="600"/>
              </a:spcBef>
              <a:buClr>
                <a:srgbClr val="005C9E"/>
              </a:buClr>
              <a:defRPr/>
            </a:pPr>
            <a:r>
              <a:rPr lang="en-US" dirty="0">
                <a:solidFill>
                  <a:srgbClr val="005C9E"/>
                </a:solidFill>
                <a:latin typeface="Arial Narrow" pitchFamily="34" charset="0"/>
              </a:rPr>
              <a:t>Get all Part A and Part B services</a:t>
            </a:r>
          </a:p>
          <a:p>
            <a:pPr>
              <a:lnSpc>
                <a:spcPct val="90000"/>
              </a:lnSpc>
              <a:spcBef>
                <a:spcPts val="600"/>
              </a:spcBef>
              <a:buClr>
                <a:srgbClr val="005C9E"/>
              </a:buClr>
              <a:buNone/>
              <a:defRPr/>
            </a:pPr>
            <a:r>
              <a:rPr lang="en-US" sz="2000" b="1" dirty="0">
                <a:latin typeface="Arial Narrow" pitchFamily="34" charset="0"/>
              </a:rPr>
              <a:t>Usually get all Part A and B services through plan</a:t>
            </a:r>
          </a:p>
          <a:p>
            <a:pPr lvl="1">
              <a:lnSpc>
                <a:spcPct val="90000"/>
              </a:lnSpc>
              <a:spcBef>
                <a:spcPts val="600"/>
              </a:spcBef>
              <a:buClr>
                <a:srgbClr val="005C9E"/>
              </a:buClr>
              <a:defRPr/>
            </a:pPr>
            <a:r>
              <a:rPr lang="en-US" dirty="0">
                <a:solidFill>
                  <a:srgbClr val="005C9E"/>
                </a:solidFill>
                <a:latin typeface="Arial Narrow" pitchFamily="34" charset="0"/>
              </a:rPr>
              <a:t>May have to use the plan’s providers</a:t>
            </a:r>
          </a:p>
          <a:p>
            <a:pPr>
              <a:lnSpc>
                <a:spcPct val="90000"/>
              </a:lnSpc>
              <a:spcBef>
                <a:spcPts val="600"/>
              </a:spcBef>
              <a:buClr>
                <a:srgbClr val="005C9E"/>
              </a:buClr>
              <a:buNone/>
              <a:defRPr/>
            </a:pPr>
            <a:r>
              <a:rPr lang="en-US" sz="2000" b="1" dirty="0">
                <a:latin typeface="Arial Narrow" pitchFamily="34" charset="0"/>
              </a:rPr>
              <a:t>May get extra benefits</a:t>
            </a:r>
          </a:p>
          <a:p>
            <a:pPr lvl="1">
              <a:lnSpc>
                <a:spcPct val="90000"/>
              </a:lnSpc>
              <a:spcBef>
                <a:spcPts val="600"/>
              </a:spcBef>
              <a:buClr>
                <a:srgbClr val="005C9E"/>
              </a:buClr>
              <a:defRPr/>
            </a:pPr>
            <a:r>
              <a:rPr lang="en-US" dirty="0">
                <a:solidFill>
                  <a:srgbClr val="005C9E"/>
                </a:solidFill>
                <a:latin typeface="Arial Narrow" pitchFamily="34" charset="0"/>
              </a:rPr>
              <a:t>Vision, hearing, dental services</a:t>
            </a:r>
          </a:p>
          <a:p>
            <a:pPr lvl="1">
              <a:lnSpc>
                <a:spcPct val="90000"/>
              </a:lnSpc>
              <a:spcBef>
                <a:spcPts val="600"/>
              </a:spcBef>
              <a:buClr>
                <a:srgbClr val="005C9E"/>
              </a:buClr>
              <a:defRPr/>
            </a:pPr>
            <a:r>
              <a:rPr lang="en-US" dirty="0">
                <a:solidFill>
                  <a:srgbClr val="005C9E"/>
                </a:solidFill>
                <a:latin typeface="Arial Narrow" pitchFamily="34" charset="0"/>
              </a:rPr>
              <a:t>Prescription drug coverage</a:t>
            </a:r>
          </a:p>
          <a:p>
            <a:pPr>
              <a:lnSpc>
                <a:spcPct val="90000"/>
              </a:lnSpc>
              <a:spcBef>
                <a:spcPts val="600"/>
              </a:spcBef>
              <a:buClr>
                <a:srgbClr val="005C9E"/>
              </a:buClr>
              <a:buNone/>
              <a:defRPr/>
            </a:pPr>
            <a:r>
              <a:rPr lang="en-US" sz="2000" b="1" dirty="0">
                <a:latin typeface="Arial Narrow" pitchFamily="34" charset="0"/>
              </a:rPr>
              <a:t>Eligibility</a:t>
            </a:r>
          </a:p>
          <a:p>
            <a:pPr marL="860425" lvl="1" indent="-231775">
              <a:lnSpc>
                <a:spcPct val="90000"/>
              </a:lnSpc>
              <a:spcBef>
                <a:spcPts val="600"/>
              </a:spcBef>
              <a:buClr>
                <a:srgbClr val="005C9E"/>
              </a:buClr>
              <a:defRPr/>
            </a:pPr>
            <a:r>
              <a:rPr lang="en-US" dirty="0">
                <a:solidFill>
                  <a:srgbClr val="005C9E"/>
                </a:solidFill>
                <a:latin typeface="Arial Narrow" pitchFamily="34" charset="0"/>
              </a:rPr>
              <a:t>Live in plan’s service area</a:t>
            </a:r>
          </a:p>
          <a:p>
            <a:pPr marL="860425" lvl="1" indent="-231775">
              <a:lnSpc>
                <a:spcPct val="90000"/>
              </a:lnSpc>
              <a:spcBef>
                <a:spcPts val="600"/>
              </a:spcBef>
              <a:buClr>
                <a:srgbClr val="005C9E"/>
              </a:buClr>
              <a:defRPr/>
            </a:pPr>
            <a:r>
              <a:rPr lang="en-US" dirty="0">
                <a:solidFill>
                  <a:srgbClr val="005C9E"/>
                </a:solidFill>
                <a:latin typeface="Arial Narrow" pitchFamily="34" charset="0"/>
              </a:rPr>
              <a:t>Have Medicare Part A and Part B</a:t>
            </a:r>
          </a:p>
          <a:p>
            <a:pPr marL="860425" lvl="2" indent="-231775">
              <a:lnSpc>
                <a:spcPct val="90000"/>
              </a:lnSpc>
              <a:buClr>
                <a:srgbClr val="005C9E"/>
              </a:buClr>
              <a:defRPr/>
            </a:pPr>
            <a:r>
              <a:rPr lang="en-US" sz="2000" dirty="0">
                <a:solidFill>
                  <a:srgbClr val="005C9E"/>
                </a:solidFill>
                <a:latin typeface="Arial Narrow" pitchFamily="34" charset="0"/>
              </a:rPr>
              <a:t>Continue to pay Part B premium</a:t>
            </a:r>
          </a:p>
          <a:p>
            <a:pPr marL="860425" lvl="2" indent="-231775">
              <a:lnSpc>
                <a:spcPct val="90000"/>
              </a:lnSpc>
              <a:buClr>
                <a:srgbClr val="005C9E"/>
              </a:buClr>
              <a:defRPr/>
            </a:pPr>
            <a:r>
              <a:rPr lang="en-US" sz="2000" dirty="0">
                <a:solidFill>
                  <a:srgbClr val="005C9E"/>
                </a:solidFill>
                <a:latin typeface="Arial Narrow" pitchFamily="34" charset="0"/>
              </a:rPr>
              <a:t>Plan premium may be applicable</a:t>
            </a:r>
          </a:p>
          <a:p>
            <a:pPr marL="860425" lvl="1" indent="-231775">
              <a:lnSpc>
                <a:spcPct val="90000"/>
              </a:lnSpc>
              <a:spcBef>
                <a:spcPts val="600"/>
              </a:spcBef>
              <a:buClr>
                <a:srgbClr val="005C9E"/>
              </a:buClr>
              <a:defRPr/>
            </a:pPr>
            <a:r>
              <a:rPr lang="en-US" dirty="0">
                <a:solidFill>
                  <a:srgbClr val="005C9E"/>
                </a:solidFill>
                <a:latin typeface="Arial Narrow" pitchFamily="34" charset="0"/>
              </a:rPr>
              <a:t>Doesn’t have ESRD at time of enrollment</a:t>
            </a:r>
            <a:endParaRPr lang="en-US" sz="1400"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2294133210"/>
      </p:ext>
    </p:extLst>
  </p:cSld>
  <p:clrMapOvr>
    <a:masterClrMapping/>
  </p:clrMapOvr>
  <mc:AlternateContent xmlns:mc="http://schemas.openxmlformats.org/markup-compatibility/2006">
    <mc:Choice xmlns:p14="http://schemas.microsoft.com/office/powerpoint/2010/main" Requires="p14">
      <p:transition spd="slow" p14:dur="2000" advTm="40519"/>
    </mc:Choice>
    <mc:Fallback>
      <p:transition spd="slow" advTm="405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br>
              <a:rPr lang="en-US" altLang="en-US"/>
            </a:br>
            <a:r>
              <a:rPr lang="en-US" altLang="en-US"/>
              <a:t>Part C – Medicare Advantage</a:t>
            </a:r>
          </a:p>
        </p:txBody>
      </p:sp>
      <p:sp>
        <p:nvSpPr>
          <p:cNvPr id="25602" name="Rectangle 3"/>
          <p:cNvSpPr>
            <a:spLocks noGrp="1" noChangeArrowheads="1"/>
          </p:cNvSpPr>
          <p:nvPr>
            <p:ph idx="1"/>
          </p:nvPr>
        </p:nvSpPr>
        <p:spPr/>
        <p:txBody>
          <a:bodyPr rtlCol="0">
            <a:noAutofit/>
          </a:bodyPr>
          <a:lstStyle/>
          <a:p>
            <a:pPr>
              <a:defRPr/>
            </a:pPr>
            <a:r>
              <a:rPr lang="en-US" dirty="0">
                <a:latin typeface="+mj-lt"/>
              </a:rPr>
              <a:t>MA Eligibility Requirements:</a:t>
            </a:r>
          </a:p>
          <a:p>
            <a:pPr lvl="1">
              <a:defRPr/>
            </a:pPr>
            <a:r>
              <a:rPr lang="en-US" dirty="0">
                <a:latin typeface="+mj-lt"/>
              </a:rPr>
              <a:t>Entitled to Part A and enrolled in Part B</a:t>
            </a:r>
          </a:p>
          <a:p>
            <a:pPr lvl="1">
              <a:defRPr/>
            </a:pPr>
            <a:r>
              <a:rPr lang="en-US" dirty="0">
                <a:latin typeface="+mj-lt"/>
              </a:rPr>
              <a:t>Reside in the MA plan’s service area</a:t>
            </a:r>
          </a:p>
          <a:p>
            <a:pPr lvl="1">
              <a:defRPr/>
            </a:pPr>
            <a:r>
              <a:rPr lang="en-US" dirty="0">
                <a:latin typeface="+mj-lt"/>
              </a:rPr>
              <a:t>Does not have End Stage Renal Disease (unless individual is an existing commercial plan member)*</a:t>
            </a:r>
          </a:p>
          <a:p>
            <a:pPr lvl="1">
              <a:defRPr/>
            </a:pPr>
            <a:r>
              <a:rPr lang="en-US" dirty="0">
                <a:latin typeface="+mj-lt"/>
              </a:rPr>
              <a:t>Enroll during required time frames</a:t>
            </a:r>
          </a:p>
          <a:p>
            <a:pPr lvl="1">
              <a:defRPr/>
            </a:pPr>
            <a:endParaRPr lang="en-US" dirty="0"/>
          </a:p>
          <a:p>
            <a:pPr>
              <a:defRPr/>
            </a:pPr>
            <a:r>
              <a:rPr lang="en-US" sz="1800" i="1" dirty="0">
                <a:solidFill>
                  <a:schemeClr val="tx2"/>
                </a:solidFill>
              </a:rPr>
              <a:t>*Individuals who develop ESRD while enrolled in a health plan (e.g., a commercial or group health plan, or a Medicaid plan) offered by the MA organization, are eligible to enroll during ICEP in an MA plan offered by that organization </a:t>
            </a:r>
          </a:p>
          <a:p>
            <a:pPr>
              <a:defRPr/>
            </a:pPr>
            <a:endParaRPr lang="en-US" dirty="0"/>
          </a:p>
        </p:txBody>
      </p:sp>
      <p:sp>
        <p:nvSpPr>
          <p:cNvPr id="2" name="Footer Placeholder 1"/>
          <p:cNvSpPr>
            <a:spLocks noGrp="1"/>
          </p:cNvSpPr>
          <p:nvPr>
            <p:ph type="ftr" sz="quarter" idx="11"/>
          </p:nvPr>
        </p:nvSpPr>
        <p:spPr/>
        <p:txBody>
          <a:bodyPr/>
          <a:lstStyle/>
          <a:p>
            <a:pPr>
              <a:defRPr/>
            </a:pPr>
            <a:r>
              <a:rPr lang="en-US"/>
              <a:t>Y0114_17_30246_I  12/19/2016  |  COMPANY CONFIDENTIAL  |  FOR INTERNAL USE ONLY  |  DO NOT COPY</a:t>
            </a:r>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3698885634"/>
      </p:ext>
    </p:extLst>
  </p:cSld>
  <p:clrMapOvr>
    <a:masterClrMapping/>
  </p:clrMapOvr>
  <mc:AlternateContent xmlns:mc="http://schemas.openxmlformats.org/markup-compatibility/2006">
    <mc:Choice xmlns:p14="http://schemas.microsoft.com/office/powerpoint/2010/main" Requires="p14">
      <p:transition spd="slow" p14:dur="2000" advTm="13708"/>
    </mc:Choice>
    <mc:Fallback>
      <p:transition spd="slow" advTm="137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Part C</a:t>
            </a:r>
            <a:br>
              <a:rPr lang="en-US"/>
            </a:br>
            <a:r>
              <a:rPr lang="en-US"/>
              <a:t>Medicare Advantage</a:t>
            </a:r>
          </a:p>
        </p:txBody>
      </p:sp>
      <p:sp>
        <p:nvSpPr>
          <p:cNvPr id="28675" name="Rectangle 3"/>
          <p:cNvSpPr>
            <a:spLocks noGrp="1" noChangeArrowheads="1"/>
          </p:cNvSpPr>
          <p:nvPr>
            <p:ph idx="1"/>
          </p:nvPr>
        </p:nvSpPr>
        <p:spPr>
          <a:xfrm>
            <a:off x="2184400" y="1978025"/>
            <a:ext cx="7931150" cy="3379788"/>
          </a:xfrm>
        </p:spPr>
        <p:txBody>
          <a:bodyPr>
            <a:normAutofit/>
          </a:bodyPr>
          <a:lstStyle/>
          <a:p>
            <a:pPr marL="0" indent="0">
              <a:spcAft>
                <a:spcPts val="1800"/>
              </a:spcAft>
            </a:pPr>
            <a:r>
              <a:rPr lang="en-US" dirty="0"/>
              <a:t>The Medicare Advantage (MA) Program combines coverage for Parts A &amp; B benefits and is administered by private health plans.</a:t>
            </a:r>
          </a:p>
          <a:p>
            <a:pPr marL="0" indent="0">
              <a:spcAft>
                <a:spcPts val="1800"/>
              </a:spcAft>
            </a:pPr>
            <a:r>
              <a:rPr lang="en-US" dirty="0"/>
              <a:t>Private health plans contract with CMS to administer benefits on behalf of CMS.</a:t>
            </a:r>
          </a:p>
          <a:p>
            <a:pPr marL="0" indent="0">
              <a:spcAft>
                <a:spcPts val="1800"/>
              </a:spcAft>
            </a:pPr>
            <a:r>
              <a:rPr lang="en-US" dirty="0"/>
              <a:t>Medicare pays a fixed amount for the beneficiary’s care every month to the companies offering MA Plans.</a:t>
            </a:r>
          </a:p>
        </p:txBody>
      </p:sp>
      <p:sp>
        <p:nvSpPr>
          <p:cNvPr id="28676" name="Text Box 4"/>
          <p:cNvSpPr txBox="1">
            <a:spLocks noChangeArrowheads="1"/>
          </p:cNvSpPr>
          <p:nvPr/>
        </p:nvSpPr>
        <p:spPr bwMode="auto">
          <a:xfrm>
            <a:off x="4995863" y="3530600"/>
            <a:ext cx="590550" cy="274638"/>
          </a:xfrm>
          <a:prstGeom prst="rect">
            <a:avLst/>
          </a:prstGeom>
          <a:noFill/>
          <a:ln w="9525">
            <a:noFill/>
            <a:miter lim="800000"/>
            <a:headEnd/>
            <a:tailEnd/>
          </a:ln>
        </p:spPr>
        <p:txBody>
          <a:bodyPr>
            <a:spAutoFit/>
          </a:bodyPr>
          <a:lstStyle/>
          <a:p>
            <a:pPr eaLnBrk="1" hangingPunct="1">
              <a:spcBef>
                <a:spcPct val="50000"/>
              </a:spcBef>
            </a:pPr>
            <a:endParaRPr lang="en-US" sz="1200">
              <a:solidFill>
                <a:srgbClr val="000000"/>
              </a:solidFill>
            </a:endParaRPr>
          </a:p>
        </p:txBody>
      </p:sp>
      <p:sp>
        <p:nvSpPr>
          <p:cNvPr id="28677" name="Text Box 5"/>
          <p:cNvSpPr txBox="1">
            <a:spLocks noChangeArrowheads="1"/>
          </p:cNvSpPr>
          <p:nvPr/>
        </p:nvSpPr>
        <p:spPr bwMode="auto">
          <a:xfrm>
            <a:off x="4995863" y="3492500"/>
            <a:ext cx="590550" cy="274638"/>
          </a:xfrm>
          <a:prstGeom prst="rect">
            <a:avLst/>
          </a:prstGeom>
          <a:noFill/>
          <a:ln w="9525">
            <a:noFill/>
            <a:miter lim="800000"/>
            <a:headEnd/>
            <a:tailEnd/>
          </a:ln>
        </p:spPr>
        <p:txBody>
          <a:bodyPr>
            <a:spAutoFit/>
          </a:bodyPr>
          <a:lstStyle/>
          <a:p>
            <a:pPr eaLnBrk="1" hangingPunct="1">
              <a:spcBef>
                <a:spcPct val="50000"/>
              </a:spcBef>
            </a:pPr>
            <a:endParaRPr lang="en-US" sz="1200">
              <a:solidFill>
                <a:srgbClr val="000000"/>
              </a:solidFill>
            </a:endParaRPr>
          </a:p>
        </p:txBody>
      </p:sp>
      <p:grpSp>
        <p:nvGrpSpPr>
          <p:cNvPr id="9" name="Group 14"/>
          <p:cNvGrpSpPr>
            <a:grpSpLocks/>
          </p:cNvGrpSpPr>
          <p:nvPr/>
        </p:nvGrpSpPr>
        <p:grpSpPr bwMode="auto">
          <a:xfrm>
            <a:off x="9188450" y="277814"/>
            <a:ext cx="1035050" cy="1519237"/>
            <a:chOff x="1840" y="2385"/>
            <a:chExt cx="987" cy="1347"/>
          </a:xfrm>
        </p:grpSpPr>
        <p:sp>
          <p:nvSpPr>
            <p:cNvPr id="10" name="Freeform 15"/>
            <p:cNvSpPr>
              <a:spLocks/>
            </p:cNvSpPr>
            <p:nvPr/>
          </p:nvSpPr>
          <p:spPr bwMode="auto">
            <a:xfrm>
              <a:off x="1840" y="2385"/>
              <a:ext cx="987" cy="1347"/>
            </a:xfrm>
            <a:custGeom>
              <a:avLst/>
              <a:gdLst>
                <a:gd name="T0" fmla="*/ 44 w 1113"/>
                <a:gd name="T1" fmla="*/ 11 h 1837"/>
                <a:gd name="T2" fmla="*/ 66 w 1113"/>
                <a:gd name="T3" fmla="*/ 11 h 1837"/>
                <a:gd name="T4" fmla="*/ 79 w 1113"/>
                <a:gd name="T5" fmla="*/ 12 h 1837"/>
                <a:gd name="T6" fmla="*/ 79 w 1113"/>
                <a:gd name="T7" fmla="*/ 13 h 1837"/>
                <a:gd name="T8" fmla="*/ 64 w 1113"/>
                <a:gd name="T9" fmla="*/ 15 h 1837"/>
                <a:gd name="T10" fmla="*/ 44 w 1113"/>
                <a:gd name="T11" fmla="*/ 15 h 1837"/>
                <a:gd name="T12" fmla="*/ 31 w 1113"/>
                <a:gd name="T13" fmla="*/ 14 h 1837"/>
                <a:gd name="T14" fmla="*/ 15 w 1113"/>
                <a:gd name="T15" fmla="*/ 13 h 1837"/>
                <a:gd name="T16" fmla="*/ 4 w 1113"/>
                <a:gd name="T17" fmla="*/ 14 h 1837"/>
                <a:gd name="T18" fmla="*/ 0 w 1113"/>
                <a:gd name="T19" fmla="*/ 17 h 1837"/>
                <a:gd name="T20" fmla="*/ 10 w 1113"/>
                <a:gd name="T21" fmla="*/ 19 h 1837"/>
                <a:gd name="T22" fmla="*/ 64 w 1113"/>
                <a:gd name="T23" fmla="*/ 18 h 1837"/>
                <a:gd name="T24" fmla="*/ 90 w 1113"/>
                <a:gd name="T25" fmla="*/ 19 h 1837"/>
                <a:gd name="T26" fmla="*/ 96 w 1113"/>
                <a:gd name="T27" fmla="*/ 20 h 1837"/>
                <a:gd name="T28" fmla="*/ 87 w 1113"/>
                <a:gd name="T29" fmla="*/ 21 h 1837"/>
                <a:gd name="T30" fmla="*/ 84 w 1113"/>
                <a:gd name="T31" fmla="*/ 23 h 1837"/>
                <a:gd name="T32" fmla="*/ 96 w 1113"/>
                <a:gd name="T33" fmla="*/ 23 h 1837"/>
                <a:gd name="T34" fmla="*/ 109 w 1113"/>
                <a:gd name="T35" fmla="*/ 23 h 1837"/>
                <a:gd name="T36" fmla="*/ 133 w 1113"/>
                <a:gd name="T37" fmla="*/ 23 h 1837"/>
                <a:gd name="T38" fmla="*/ 143 w 1113"/>
                <a:gd name="T39" fmla="*/ 22 h 1837"/>
                <a:gd name="T40" fmla="*/ 130 w 1113"/>
                <a:gd name="T41" fmla="*/ 21 h 1837"/>
                <a:gd name="T42" fmla="*/ 127 w 1113"/>
                <a:gd name="T43" fmla="*/ 19 h 1837"/>
                <a:gd name="T44" fmla="*/ 133 w 1113"/>
                <a:gd name="T45" fmla="*/ 18 h 1837"/>
                <a:gd name="T46" fmla="*/ 153 w 1113"/>
                <a:gd name="T47" fmla="*/ 18 h 1837"/>
                <a:gd name="T48" fmla="*/ 202 w 1113"/>
                <a:gd name="T49" fmla="*/ 18 h 1837"/>
                <a:gd name="T50" fmla="*/ 207 w 1113"/>
                <a:gd name="T51" fmla="*/ 16 h 1837"/>
                <a:gd name="T52" fmla="*/ 205 w 1113"/>
                <a:gd name="T53" fmla="*/ 14 h 1837"/>
                <a:gd name="T54" fmla="*/ 198 w 1113"/>
                <a:gd name="T55" fmla="*/ 13 h 1837"/>
                <a:gd name="T56" fmla="*/ 187 w 1113"/>
                <a:gd name="T57" fmla="*/ 13 h 1837"/>
                <a:gd name="T58" fmla="*/ 163 w 1113"/>
                <a:gd name="T59" fmla="*/ 13 h 1837"/>
                <a:gd name="T60" fmla="*/ 149 w 1113"/>
                <a:gd name="T61" fmla="*/ 13 h 1837"/>
                <a:gd name="T62" fmla="*/ 136 w 1113"/>
                <a:gd name="T63" fmla="*/ 12 h 1837"/>
                <a:gd name="T64" fmla="*/ 135 w 1113"/>
                <a:gd name="T65" fmla="*/ 11 h 1837"/>
                <a:gd name="T66" fmla="*/ 147 w 1113"/>
                <a:gd name="T67" fmla="*/ 10 h 1837"/>
                <a:gd name="T68" fmla="*/ 160 w 1113"/>
                <a:gd name="T69" fmla="*/ 10 h 1837"/>
                <a:gd name="T70" fmla="*/ 182 w 1113"/>
                <a:gd name="T71" fmla="*/ 11 h 1837"/>
                <a:gd name="T72" fmla="*/ 195 w 1113"/>
                <a:gd name="T73" fmla="*/ 11 h 1837"/>
                <a:gd name="T74" fmla="*/ 205 w 1113"/>
                <a:gd name="T75" fmla="*/ 11 h 1837"/>
                <a:gd name="T76" fmla="*/ 205 w 1113"/>
                <a:gd name="T77" fmla="*/ 8 h 1837"/>
                <a:gd name="T78" fmla="*/ 200 w 1113"/>
                <a:gd name="T79" fmla="*/ 5 h 1837"/>
                <a:gd name="T80" fmla="*/ 177 w 1113"/>
                <a:gd name="T81" fmla="*/ 6 h 1837"/>
                <a:gd name="T82" fmla="*/ 143 w 1113"/>
                <a:gd name="T83" fmla="*/ 5 h 1837"/>
                <a:gd name="T84" fmla="*/ 119 w 1113"/>
                <a:gd name="T85" fmla="*/ 5 h 1837"/>
                <a:gd name="T86" fmla="*/ 115 w 1113"/>
                <a:gd name="T87" fmla="*/ 4 h 1837"/>
                <a:gd name="T88" fmla="*/ 123 w 1113"/>
                <a:gd name="T89" fmla="*/ 4 h 1837"/>
                <a:gd name="T90" fmla="*/ 135 w 1113"/>
                <a:gd name="T91" fmla="*/ 2 h 1837"/>
                <a:gd name="T92" fmla="*/ 127 w 1113"/>
                <a:gd name="T93" fmla="*/ 1 h 1837"/>
                <a:gd name="T94" fmla="*/ 101 w 1113"/>
                <a:gd name="T95" fmla="*/ 0 h 1837"/>
                <a:gd name="T96" fmla="*/ 80 w 1113"/>
                <a:gd name="T97" fmla="*/ 1 h 1837"/>
                <a:gd name="T98" fmla="*/ 74 w 1113"/>
                <a:gd name="T99" fmla="*/ 2 h 1837"/>
                <a:gd name="T100" fmla="*/ 82 w 1113"/>
                <a:gd name="T101" fmla="*/ 3 h 1837"/>
                <a:gd name="T102" fmla="*/ 90 w 1113"/>
                <a:gd name="T103" fmla="*/ 4 h 1837"/>
                <a:gd name="T104" fmla="*/ 86 w 1113"/>
                <a:gd name="T105" fmla="*/ 5 h 1837"/>
                <a:gd name="T106" fmla="*/ 46 w 1113"/>
                <a:gd name="T107" fmla="*/ 5 h 1837"/>
                <a:gd name="T108" fmla="*/ 6 w 1113"/>
                <a:gd name="T109" fmla="*/ 5 h 1837"/>
                <a:gd name="T110" fmla="*/ 4 w 1113"/>
                <a:gd name="T111" fmla="*/ 10 h 1837"/>
                <a:gd name="T112" fmla="*/ 4 w 1113"/>
                <a:gd name="T113" fmla="*/ 12 h 1837"/>
                <a:gd name="T114" fmla="*/ 18 w 1113"/>
                <a:gd name="T115" fmla="*/ 12 h 1837"/>
                <a:gd name="T116" fmla="*/ 34 w 1113"/>
                <a:gd name="T117" fmla="*/ 12 h 18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3"/>
                <a:gd name="T178" fmla="*/ 0 h 1837"/>
                <a:gd name="T179" fmla="*/ 1113 w 1113"/>
                <a:gd name="T180" fmla="*/ 1837 h 18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3" h="1837">
                  <a:moveTo>
                    <a:pt x="194" y="899"/>
                  </a:moveTo>
                  <a:lnTo>
                    <a:pt x="200" y="893"/>
                  </a:lnTo>
                  <a:lnTo>
                    <a:pt x="207" y="881"/>
                  </a:lnTo>
                  <a:lnTo>
                    <a:pt x="213" y="881"/>
                  </a:lnTo>
                  <a:lnTo>
                    <a:pt x="219" y="875"/>
                  </a:lnTo>
                  <a:lnTo>
                    <a:pt x="238" y="868"/>
                  </a:lnTo>
                  <a:lnTo>
                    <a:pt x="257" y="862"/>
                  </a:lnTo>
                  <a:lnTo>
                    <a:pt x="275" y="862"/>
                  </a:lnTo>
                  <a:lnTo>
                    <a:pt x="300" y="862"/>
                  </a:lnTo>
                  <a:lnTo>
                    <a:pt x="319" y="868"/>
                  </a:lnTo>
                  <a:lnTo>
                    <a:pt x="338" y="875"/>
                  </a:lnTo>
                  <a:lnTo>
                    <a:pt x="357" y="887"/>
                  </a:lnTo>
                  <a:lnTo>
                    <a:pt x="375" y="899"/>
                  </a:lnTo>
                  <a:lnTo>
                    <a:pt x="394" y="912"/>
                  </a:lnTo>
                  <a:lnTo>
                    <a:pt x="407" y="931"/>
                  </a:lnTo>
                  <a:lnTo>
                    <a:pt x="407" y="943"/>
                  </a:lnTo>
                  <a:lnTo>
                    <a:pt x="413" y="949"/>
                  </a:lnTo>
                  <a:lnTo>
                    <a:pt x="419" y="962"/>
                  </a:lnTo>
                  <a:lnTo>
                    <a:pt x="425" y="968"/>
                  </a:lnTo>
                  <a:lnTo>
                    <a:pt x="425" y="981"/>
                  </a:lnTo>
                  <a:lnTo>
                    <a:pt x="425" y="993"/>
                  </a:lnTo>
                  <a:lnTo>
                    <a:pt x="425" y="1006"/>
                  </a:lnTo>
                  <a:lnTo>
                    <a:pt x="425" y="1018"/>
                  </a:lnTo>
                  <a:lnTo>
                    <a:pt x="419" y="1037"/>
                  </a:lnTo>
                  <a:lnTo>
                    <a:pt x="413" y="1062"/>
                  </a:lnTo>
                  <a:lnTo>
                    <a:pt x="400" y="1074"/>
                  </a:lnTo>
                  <a:lnTo>
                    <a:pt x="388" y="1093"/>
                  </a:lnTo>
                  <a:lnTo>
                    <a:pt x="375" y="1106"/>
                  </a:lnTo>
                  <a:lnTo>
                    <a:pt x="363" y="1118"/>
                  </a:lnTo>
                  <a:lnTo>
                    <a:pt x="344" y="1124"/>
                  </a:lnTo>
                  <a:lnTo>
                    <a:pt x="325" y="1131"/>
                  </a:lnTo>
                  <a:lnTo>
                    <a:pt x="313" y="1137"/>
                  </a:lnTo>
                  <a:lnTo>
                    <a:pt x="294" y="1137"/>
                  </a:lnTo>
                  <a:lnTo>
                    <a:pt x="275" y="1137"/>
                  </a:lnTo>
                  <a:lnTo>
                    <a:pt x="257" y="1131"/>
                  </a:lnTo>
                  <a:lnTo>
                    <a:pt x="238" y="1124"/>
                  </a:lnTo>
                  <a:lnTo>
                    <a:pt x="225" y="1118"/>
                  </a:lnTo>
                  <a:lnTo>
                    <a:pt x="213" y="1112"/>
                  </a:lnTo>
                  <a:lnTo>
                    <a:pt x="200" y="1099"/>
                  </a:lnTo>
                  <a:lnTo>
                    <a:pt x="188" y="1087"/>
                  </a:lnTo>
                  <a:lnTo>
                    <a:pt x="175" y="1074"/>
                  </a:lnTo>
                  <a:lnTo>
                    <a:pt x="163" y="1068"/>
                  </a:lnTo>
                  <a:lnTo>
                    <a:pt x="144" y="1062"/>
                  </a:lnTo>
                  <a:lnTo>
                    <a:pt x="132" y="1056"/>
                  </a:lnTo>
                  <a:lnTo>
                    <a:pt x="119" y="1049"/>
                  </a:lnTo>
                  <a:lnTo>
                    <a:pt x="107" y="1043"/>
                  </a:lnTo>
                  <a:lnTo>
                    <a:pt x="94" y="1043"/>
                  </a:lnTo>
                  <a:lnTo>
                    <a:pt x="82" y="1043"/>
                  </a:lnTo>
                  <a:lnTo>
                    <a:pt x="69" y="1043"/>
                  </a:lnTo>
                  <a:lnTo>
                    <a:pt x="57" y="1049"/>
                  </a:lnTo>
                  <a:lnTo>
                    <a:pt x="44" y="1056"/>
                  </a:lnTo>
                  <a:lnTo>
                    <a:pt x="32" y="1062"/>
                  </a:lnTo>
                  <a:lnTo>
                    <a:pt x="25" y="1074"/>
                  </a:lnTo>
                  <a:lnTo>
                    <a:pt x="19" y="1087"/>
                  </a:lnTo>
                  <a:lnTo>
                    <a:pt x="19" y="1106"/>
                  </a:lnTo>
                  <a:lnTo>
                    <a:pt x="13" y="1143"/>
                  </a:lnTo>
                  <a:lnTo>
                    <a:pt x="7" y="1187"/>
                  </a:lnTo>
                  <a:lnTo>
                    <a:pt x="0" y="1231"/>
                  </a:lnTo>
                  <a:lnTo>
                    <a:pt x="0" y="1274"/>
                  </a:lnTo>
                  <a:lnTo>
                    <a:pt x="0" y="1324"/>
                  </a:lnTo>
                  <a:lnTo>
                    <a:pt x="0" y="1368"/>
                  </a:lnTo>
                  <a:lnTo>
                    <a:pt x="7" y="1387"/>
                  </a:lnTo>
                  <a:lnTo>
                    <a:pt x="7" y="1406"/>
                  </a:lnTo>
                  <a:lnTo>
                    <a:pt x="13" y="1424"/>
                  </a:lnTo>
                  <a:lnTo>
                    <a:pt x="19" y="1437"/>
                  </a:lnTo>
                  <a:lnTo>
                    <a:pt x="50" y="1431"/>
                  </a:lnTo>
                  <a:lnTo>
                    <a:pt x="94" y="1424"/>
                  </a:lnTo>
                  <a:lnTo>
                    <a:pt x="144" y="1418"/>
                  </a:lnTo>
                  <a:lnTo>
                    <a:pt x="200" y="1418"/>
                  </a:lnTo>
                  <a:lnTo>
                    <a:pt x="257" y="1412"/>
                  </a:lnTo>
                  <a:lnTo>
                    <a:pt x="300" y="1412"/>
                  </a:lnTo>
                  <a:lnTo>
                    <a:pt x="344" y="1418"/>
                  </a:lnTo>
                  <a:lnTo>
                    <a:pt x="375" y="1418"/>
                  </a:lnTo>
                  <a:lnTo>
                    <a:pt x="407" y="1424"/>
                  </a:lnTo>
                  <a:lnTo>
                    <a:pt x="432" y="1431"/>
                  </a:lnTo>
                  <a:lnTo>
                    <a:pt x="457" y="1443"/>
                  </a:lnTo>
                  <a:lnTo>
                    <a:pt x="475" y="1456"/>
                  </a:lnTo>
                  <a:lnTo>
                    <a:pt x="488" y="1462"/>
                  </a:lnTo>
                  <a:lnTo>
                    <a:pt x="500" y="1474"/>
                  </a:lnTo>
                  <a:lnTo>
                    <a:pt x="513" y="1487"/>
                  </a:lnTo>
                  <a:lnTo>
                    <a:pt x="519" y="1499"/>
                  </a:lnTo>
                  <a:lnTo>
                    <a:pt x="519" y="1512"/>
                  </a:lnTo>
                  <a:lnTo>
                    <a:pt x="519" y="1524"/>
                  </a:lnTo>
                  <a:lnTo>
                    <a:pt x="519" y="1537"/>
                  </a:lnTo>
                  <a:lnTo>
                    <a:pt x="519" y="1549"/>
                  </a:lnTo>
                  <a:lnTo>
                    <a:pt x="513" y="1562"/>
                  </a:lnTo>
                  <a:lnTo>
                    <a:pt x="507" y="1574"/>
                  </a:lnTo>
                  <a:lnTo>
                    <a:pt x="494" y="1587"/>
                  </a:lnTo>
                  <a:lnTo>
                    <a:pt x="482" y="1593"/>
                  </a:lnTo>
                  <a:lnTo>
                    <a:pt x="469" y="1612"/>
                  </a:lnTo>
                  <a:lnTo>
                    <a:pt x="463" y="1624"/>
                  </a:lnTo>
                  <a:lnTo>
                    <a:pt x="457" y="1643"/>
                  </a:lnTo>
                  <a:lnTo>
                    <a:pt x="450" y="1662"/>
                  </a:lnTo>
                  <a:lnTo>
                    <a:pt x="450" y="1681"/>
                  </a:lnTo>
                  <a:lnTo>
                    <a:pt x="450" y="1706"/>
                  </a:lnTo>
                  <a:lnTo>
                    <a:pt x="450" y="1724"/>
                  </a:lnTo>
                  <a:lnTo>
                    <a:pt x="457" y="1743"/>
                  </a:lnTo>
                  <a:lnTo>
                    <a:pt x="469" y="1762"/>
                  </a:lnTo>
                  <a:lnTo>
                    <a:pt x="482" y="1781"/>
                  </a:lnTo>
                  <a:lnTo>
                    <a:pt x="494" y="1793"/>
                  </a:lnTo>
                  <a:lnTo>
                    <a:pt x="507" y="1812"/>
                  </a:lnTo>
                  <a:lnTo>
                    <a:pt x="519" y="1818"/>
                  </a:lnTo>
                  <a:lnTo>
                    <a:pt x="532" y="1824"/>
                  </a:lnTo>
                  <a:lnTo>
                    <a:pt x="538" y="1824"/>
                  </a:lnTo>
                  <a:lnTo>
                    <a:pt x="550" y="1831"/>
                  </a:lnTo>
                  <a:lnTo>
                    <a:pt x="563" y="1837"/>
                  </a:lnTo>
                  <a:lnTo>
                    <a:pt x="575" y="1837"/>
                  </a:lnTo>
                  <a:lnTo>
                    <a:pt x="588" y="1837"/>
                  </a:lnTo>
                  <a:lnTo>
                    <a:pt x="600" y="1837"/>
                  </a:lnTo>
                  <a:lnTo>
                    <a:pt x="632" y="1837"/>
                  </a:lnTo>
                  <a:lnTo>
                    <a:pt x="657" y="1831"/>
                  </a:lnTo>
                  <a:lnTo>
                    <a:pt x="675" y="1818"/>
                  </a:lnTo>
                  <a:lnTo>
                    <a:pt x="694" y="1812"/>
                  </a:lnTo>
                  <a:lnTo>
                    <a:pt x="713" y="1793"/>
                  </a:lnTo>
                  <a:lnTo>
                    <a:pt x="732" y="1781"/>
                  </a:lnTo>
                  <a:lnTo>
                    <a:pt x="744" y="1768"/>
                  </a:lnTo>
                  <a:lnTo>
                    <a:pt x="750" y="1749"/>
                  </a:lnTo>
                  <a:lnTo>
                    <a:pt x="757" y="1731"/>
                  </a:lnTo>
                  <a:lnTo>
                    <a:pt x="757" y="1712"/>
                  </a:lnTo>
                  <a:lnTo>
                    <a:pt x="763" y="1693"/>
                  </a:lnTo>
                  <a:lnTo>
                    <a:pt x="757" y="1674"/>
                  </a:lnTo>
                  <a:lnTo>
                    <a:pt x="750" y="1656"/>
                  </a:lnTo>
                  <a:lnTo>
                    <a:pt x="744" y="1637"/>
                  </a:lnTo>
                  <a:lnTo>
                    <a:pt x="732" y="1618"/>
                  </a:lnTo>
                  <a:lnTo>
                    <a:pt x="713" y="1606"/>
                  </a:lnTo>
                  <a:lnTo>
                    <a:pt x="700" y="1587"/>
                  </a:lnTo>
                  <a:lnTo>
                    <a:pt x="694" y="1574"/>
                  </a:lnTo>
                  <a:lnTo>
                    <a:pt x="682" y="1556"/>
                  </a:lnTo>
                  <a:lnTo>
                    <a:pt x="675" y="1537"/>
                  </a:lnTo>
                  <a:lnTo>
                    <a:pt x="675" y="1518"/>
                  </a:lnTo>
                  <a:lnTo>
                    <a:pt x="675" y="1499"/>
                  </a:lnTo>
                  <a:lnTo>
                    <a:pt x="675" y="1487"/>
                  </a:lnTo>
                  <a:lnTo>
                    <a:pt x="675" y="1468"/>
                  </a:lnTo>
                  <a:lnTo>
                    <a:pt x="682" y="1456"/>
                  </a:lnTo>
                  <a:lnTo>
                    <a:pt x="688" y="1437"/>
                  </a:lnTo>
                  <a:lnTo>
                    <a:pt x="694" y="1424"/>
                  </a:lnTo>
                  <a:lnTo>
                    <a:pt x="707" y="1418"/>
                  </a:lnTo>
                  <a:lnTo>
                    <a:pt x="713" y="1406"/>
                  </a:lnTo>
                  <a:lnTo>
                    <a:pt x="725" y="1399"/>
                  </a:lnTo>
                  <a:lnTo>
                    <a:pt x="738" y="1393"/>
                  </a:lnTo>
                  <a:lnTo>
                    <a:pt x="744" y="1393"/>
                  </a:lnTo>
                  <a:lnTo>
                    <a:pt x="763" y="1393"/>
                  </a:lnTo>
                  <a:lnTo>
                    <a:pt x="794" y="1399"/>
                  </a:lnTo>
                  <a:lnTo>
                    <a:pt x="825" y="1399"/>
                  </a:lnTo>
                  <a:lnTo>
                    <a:pt x="869" y="1406"/>
                  </a:lnTo>
                  <a:lnTo>
                    <a:pt x="919" y="1412"/>
                  </a:lnTo>
                  <a:lnTo>
                    <a:pt x="969" y="1412"/>
                  </a:lnTo>
                  <a:lnTo>
                    <a:pt x="1019" y="1418"/>
                  </a:lnTo>
                  <a:lnTo>
                    <a:pt x="1075" y="1418"/>
                  </a:lnTo>
                  <a:lnTo>
                    <a:pt x="1088" y="1399"/>
                  </a:lnTo>
                  <a:lnTo>
                    <a:pt x="1094" y="1374"/>
                  </a:lnTo>
                  <a:lnTo>
                    <a:pt x="1100" y="1349"/>
                  </a:lnTo>
                  <a:lnTo>
                    <a:pt x="1107" y="1324"/>
                  </a:lnTo>
                  <a:lnTo>
                    <a:pt x="1113" y="1299"/>
                  </a:lnTo>
                  <a:lnTo>
                    <a:pt x="1113" y="1274"/>
                  </a:lnTo>
                  <a:lnTo>
                    <a:pt x="1113" y="1249"/>
                  </a:lnTo>
                  <a:lnTo>
                    <a:pt x="1113" y="1224"/>
                  </a:lnTo>
                  <a:lnTo>
                    <a:pt x="1113" y="1199"/>
                  </a:lnTo>
                  <a:lnTo>
                    <a:pt x="1113" y="1174"/>
                  </a:lnTo>
                  <a:lnTo>
                    <a:pt x="1107" y="1149"/>
                  </a:lnTo>
                  <a:lnTo>
                    <a:pt x="1107" y="1124"/>
                  </a:lnTo>
                  <a:lnTo>
                    <a:pt x="1100" y="1106"/>
                  </a:lnTo>
                  <a:lnTo>
                    <a:pt x="1094" y="1087"/>
                  </a:lnTo>
                  <a:lnTo>
                    <a:pt x="1088" y="1068"/>
                  </a:lnTo>
                  <a:lnTo>
                    <a:pt x="1082" y="1056"/>
                  </a:lnTo>
                  <a:lnTo>
                    <a:pt x="1075" y="1037"/>
                  </a:lnTo>
                  <a:lnTo>
                    <a:pt x="1069" y="1031"/>
                  </a:lnTo>
                  <a:lnTo>
                    <a:pt x="1063" y="1018"/>
                  </a:lnTo>
                  <a:lnTo>
                    <a:pt x="1057" y="1012"/>
                  </a:lnTo>
                  <a:lnTo>
                    <a:pt x="1044" y="1006"/>
                  </a:lnTo>
                  <a:lnTo>
                    <a:pt x="1038" y="1006"/>
                  </a:lnTo>
                  <a:lnTo>
                    <a:pt x="1032" y="999"/>
                  </a:lnTo>
                  <a:lnTo>
                    <a:pt x="1019" y="999"/>
                  </a:lnTo>
                  <a:lnTo>
                    <a:pt x="1000" y="999"/>
                  </a:lnTo>
                  <a:lnTo>
                    <a:pt x="975" y="1006"/>
                  </a:lnTo>
                  <a:lnTo>
                    <a:pt x="950" y="1012"/>
                  </a:lnTo>
                  <a:lnTo>
                    <a:pt x="925" y="1024"/>
                  </a:lnTo>
                  <a:lnTo>
                    <a:pt x="907" y="1031"/>
                  </a:lnTo>
                  <a:lnTo>
                    <a:pt x="894" y="1031"/>
                  </a:lnTo>
                  <a:lnTo>
                    <a:pt x="875" y="1037"/>
                  </a:lnTo>
                  <a:lnTo>
                    <a:pt x="863" y="1037"/>
                  </a:lnTo>
                  <a:lnTo>
                    <a:pt x="844" y="1037"/>
                  </a:lnTo>
                  <a:lnTo>
                    <a:pt x="832" y="1037"/>
                  </a:lnTo>
                  <a:lnTo>
                    <a:pt x="825" y="1037"/>
                  </a:lnTo>
                  <a:lnTo>
                    <a:pt x="807" y="1031"/>
                  </a:lnTo>
                  <a:lnTo>
                    <a:pt x="800" y="1031"/>
                  </a:lnTo>
                  <a:lnTo>
                    <a:pt x="788" y="1024"/>
                  </a:lnTo>
                  <a:lnTo>
                    <a:pt x="782" y="1024"/>
                  </a:lnTo>
                  <a:lnTo>
                    <a:pt x="769" y="1018"/>
                  </a:lnTo>
                  <a:lnTo>
                    <a:pt x="757" y="1006"/>
                  </a:lnTo>
                  <a:lnTo>
                    <a:pt x="744" y="987"/>
                  </a:lnTo>
                  <a:lnTo>
                    <a:pt x="732" y="974"/>
                  </a:lnTo>
                  <a:lnTo>
                    <a:pt x="725" y="956"/>
                  </a:lnTo>
                  <a:lnTo>
                    <a:pt x="719" y="937"/>
                  </a:lnTo>
                  <a:lnTo>
                    <a:pt x="719" y="924"/>
                  </a:lnTo>
                  <a:lnTo>
                    <a:pt x="719" y="906"/>
                  </a:lnTo>
                  <a:lnTo>
                    <a:pt x="719" y="893"/>
                  </a:lnTo>
                  <a:lnTo>
                    <a:pt x="725" y="881"/>
                  </a:lnTo>
                  <a:lnTo>
                    <a:pt x="732" y="868"/>
                  </a:lnTo>
                  <a:lnTo>
                    <a:pt x="738" y="850"/>
                  </a:lnTo>
                  <a:lnTo>
                    <a:pt x="750" y="831"/>
                  </a:lnTo>
                  <a:lnTo>
                    <a:pt x="763" y="818"/>
                  </a:lnTo>
                  <a:lnTo>
                    <a:pt x="775" y="812"/>
                  </a:lnTo>
                  <a:lnTo>
                    <a:pt x="788" y="806"/>
                  </a:lnTo>
                  <a:lnTo>
                    <a:pt x="800" y="800"/>
                  </a:lnTo>
                  <a:lnTo>
                    <a:pt x="813" y="793"/>
                  </a:lnTo>
                  <a:lnTo>
                    <a:pt x="825" y="787"/>
                  </a:lnTo>
                  <a:lnTo>
                    <a:pt x="838" y="787"/>
                  </a:lnTo>
                  <a:lnTo>
                    <a:pt x="844" y="787"/>
                  </a:lnTo>
                  <a:lnTo>
                    <a:pt x="857" y="793"/>
                  </a:lnTo>
                  <a:lnTo>
                    <a:pt x="869" y="793"/>
                  </a:lnTo>
                  <a:lnTo>
                    <a:pt x="894" y="806"/>
                  </a:lnTo>
                  <a:lnTo>
                    <a:pt x="913" y="812"/>
                  </a:lnTo>
                  <a:lnTo>
                    <a:pt x="938" y="825"/>
                  </a:lnTo>
                  <a:lnTo>
                    <a:pt x="957" y="837"/>
                  </a:lnTo>
                  <a:lnTo>
                    <a:pt x="975" y="850"/>
                  </a:lnTo>
                  <a:lnTo>
                    <a:pt x="1000" y="856"/>
                  </a:lnTo>
                  <a:lnTo>
                    <a:pt x="1013" y="856"/>
                  </a:lnTo>
                  <a:lnTo>
                    <a:pt x="1019" y="862"/>
                  </a:lnTo>
                  <a:lnTo>
                    <a:pt x="1032" y="862"/>
                  </a:lnTo>
                  <a:lnTo>
                    <a:pt x="1044" y="856"/>
                  </a:lnTo>
                  <a:lnTo>
                    <a:pt x="1050" y="856"/>
                  </a:lnTo>
                  <a:lnTo>
                    <a:pt x="1063" y="850"/>
                  </a:lnTo>
                  <a:lnTo>
                    <a:pt x="1075" y="843"/>
                  </a:lnTo>
                  <a:lnTo>
                    <a:pt x="1082" y="837"/>
                  </a:lnTo>
                  <a:lnTo>
                    <a:pt x="1088" y="831"/>
                  </a:lnTo>
                  <a:lnTo>
                    <a:pt x="1094" y="825"/>
                  </a:lnTo>
                  <a:lnTo>
                    <a:pt x="1094" y="818"/>
                  </a:lnTo>
                  <a:lnTo>
                    <a:pt x="1100" y="806"/>
                  </a:lnTo>
                  <a:lnTo>
                    <a:pt x="1107" y="781"/>
                  </a:lnTo>
                  <a:lnTo>
                    <a:pt x="1107" y="756"/>
                  </a:lnTo>
                  <a:lnTo>
                    <a:pt x="1107" y="725"/>
                  </a:lnTo>
                  <a:lnTo>
                    <a:pt x="1100" y="687"/>
                  </a:lnTo>
                  <a:lnTo>
                    <a:pt x="1100" y="656"/>
                  </a:lnTo>
                  <a:lnTo>
                    <a:pt x="1094" y="618"/>
                  </a:lnTo>
                  <a:lnTo>
                    <a:pt x="1088" y="543"/>
                  </a:lnTo>
                  <a:lnTo>
                    <a:pt x="1082" y="481"/>
                  </a:lnTo>
                  <a:lnTo>
                    <a:pt x="1082" y="456"/>
                  </a:lnTo>
                  <a:lnTo>
                    <a:pt x="1082" y="431"/>
                  </a:lnTo>
                  <a:lnTo>
                    <a:pt x="1082" y="412"/>
                  </a:lnTo>
                  <a:lnTo>
                    <a:pt x="1082" y="400"/>
                  </a:lnTo>
                  <a:lnTo>
                    <a:pt x="1063" y="412"/>
                  </a:lnTo>
                  <a:lnTo>
                    <a:pt x="1038" y="425"/>
                  </a:lnTo>
                  <a:lnTo>
                    <a:pt x="1013" y="431"/>
                  </a:lnTo>
                  <a:lnTo>
                    <a:pt x="982" y="437"/>
                  </a:lnTo>
                  <a:lnTo>
                    <a:pt x="950" y="443"/>
                  </a:lnTo>
                  <a:lnTo>
                    <a:pt x="919" y="443"/>
                  </a:lnTo>
                  <a:lnTo>
                    <a:pt x="888" y="443"/>
                  </a:lnTo>
                  <a:lnTo>
                    <a:pt x="857" y="443"/>
                  </a:lnTo>
                  <a:lnTo>
                    <a:pt x="825" y="443"/>
                  </a:lnTo>
                  <a:lnTo>
                    <a:pt x="788" y="443"/>
                  </a:lnTo>
                  <a:lnTo>
                    <a:pt x="763" y="437"/>
                  </a:lnTo>
                  <a:lnTo>
                    <a:pt x="732" y="431"/>
                  </a:lnTo>
                  <a:lnTo>
                    <a:pt x="707" y="425"/>
                  </a:lnTo>
                  <a:lnTo>
                    <a:pt x="688" y="418"/>
                  </a:lnTo>
                  <a:lnTo>
                    <a:pt x="669" y="406"/>
                  </a:lnTo>
                  <a:lnTo>
                    <a:pt x="650" y="400"/>
                  </a:lnTo>
                  <a:lnTo>
                    <a:pt x="638" y="387"/>
                  </a:lnTo>
                  <a:lnTo>
                    <a:pt x="632" y="381"/>
                  </a:lnTo>
                  <a:lnTo>
                    <a:pt x="625" y="375"/>
                  </a:lnTo>
                  <a:lnTo>
                    <a:pt x="619" y="362"/>
                  </a:lnTo>
                  <a:lnTo>
                    <a:pt x="619" y="356"/>
                  </a:lnTo>
                  <a:lnTo>
                    <a:pt x="619" y="343"/>
                  </a:lnTo>
                  <a:lnTo>
                    <a:pt x="619" y="337"/>
                  </a:lnTo>
                  <a:lnTo>
                    <a:pt x="619" y="325"/>
                  </a:lnTo>
                  <a:lnTo>
                    <a:pt x="625" y="318"/>
                  </a:lnTo>
                  <a:lnTo>
                    <a:pt x="632" y="306"/>
                  </a:lnTo>
                  <a:lnTo>
                    <a:pt x="638" y="293"/>
                  </a:lnTo>
                  <a:lnTo>
                    <a:pt x="650" y="287"/>
                  </a:lnTo>
                  <a:lnTo>
                    <a:pt x="669" y="262"/>
                  </a:lnTo>
                  <a:lnTo>
                    <a:pt x="694" y="237"/>
                  </a:lnTo>
                  <a:lnTo>
                    <a:pt x="707" y="218"/>
                  </a:lnTo>
                  <a:lnTo>
                    <a:pt x="713" y="200"/>
                  </a:lnTo>
                  <a:lnTo>
                    <a:pt x="719" y="181"/>
                  </a:lnTo>
                  <a:lnTo>
                    <a:pt x="725" y="168"/>
                  </a:lnTo>
                  <a:lnTo>
                    <a:pt x="725" y="143"/>
                  </a:lnTo>
                  <a:lnTo>
                    <a:pt x="725" y="125"/>
                  </a:lnTo>
                  <a:lnTo>
                    <a:pt x="719" y="106"/>
                  </a:lnTo>
                  <a:lnTo>
                    <a:pt x="713" y="87"/>
                  </a:lnTo>
                  <a:lnTo>
                    <a:pt x="700" y="68"/>
                  </a:lnTo>
                  <a:lnTo>
                    <a:pt x="688" y="56"/>
                  </a:lnTo>
                  <a:lnTo>
                    <a:pt x="675" y="37"/>
                  </a:lnTo>
                  <a:lnTo>
                    <a:pt x="657" y="25"/>
                  </a:lnTo>
                  <a:lnTo>
                    <a:pt x="638" y="18"/>
                  </a:lnTo>
                  <a:lnTo>
                    <a:pt x="619" y="6"/>
                  </a:lnTo>
                  <a:lnTo>
                    <a:pt x="594" y="0"/>
                  </a:lnTo>
                  <a:lnTo>
                    <a:pt x="569" y="0"/>
                  </a:lnTo>
                  <a:lnTo>
                    <a:pt x="544" y="0"/>
                  </a:lnTo>
                  <a:lnTo>
                    <a:pt x="525" y="6"/>
                  </a:lnTo>
                  <a:lnTo>
                    <a:pt x="507" y="18"/>
                  </a:lnTo>
                  <a:lnTo>
                    <a:pt x="482" y="25"/>
                  </a:lnTo>
                  <a:lnTo>
                    <a:pt x="463" y="37"/>
                  </a:lnTo>
                  <a:lnTo>
                    <a:pt x="444" y="56"/>
                  </a:lnTo>
                  <a:lnTo>
                    <a:pt x="432" y="68"/>
                  </a:lnTo>
                  <a:lnTo>
                    <a:pt x="419" y="87"/>
                  </a:lnTo>
                  <a:lnTo>
                    <a:pt x="413" y="106"/>
                  </a:lnTo>
                  <a:lnTo>
                    <a:pt x="407" y="125"/>
                  </a:lnTo>
                  <a:lnTo>
                    <a:pt x="400" y="143"/>
                  </a:lnTo>
                  <a:lnTo>
                    <a:pt x="400" y="168"/>
                  </a:lnTo>
                  <a:lnTo>
                    <a:pt x="400" y="187"/>
                  </a:lnTo>
                  <a:lnTo>
                    <a:pt x="407" y="206"/>
                  </a:lnTo>
                  <a:lnTo>
                    <a:pt x="413" y="212"/>
                  </a:lnTo>
                  <a:lnTo>
                    <a:pt x="419" y="225"/>
                  </a:lnTo>
                  <a:lnTo>
                    <a:pt x="425" y="231"/>
                  </a:lnTo>
                  <a:lnTo>
                    <a:pt x="432" y="237"/>
                  </a:lnTo>
                  <a:lnTo>
                    <a:pt x="444" y="256"/>
                  </a:lnTo>
                  <a:lnTo>
                    <a:pt x="457" y="268"/>
                  </a:lnTo>
                  <a:lnTo>
                    <a:pt x="469" y="287"/>
                  </a:lnTo>
                  <a:lnTo>
                    <a:pt x="475" y="300"/>
                  </a:lnTo>
                  <a:lnTo>
                    <a:pt x="482" y="318"/>
                  </a:lnTo>
                  <a:lnTo>
                    <a:pt x="488" y="331"/>
                  </a:lnTo>
                  <a:lnTo>
                    <a:pt x="488" y="343"/>
                  </a:lnTo>
                  <a:lnTo>
                    <a:pt x="488" y="350"/>
                  </a:lnTo>
                  <a:lnTo>
                    <a:pt x="488" y="362"/>
                  </a:lnTo>
                  <a:lnTo>
                    <a:pt x="482" y="375"/>
                  </a:lnTo>
                  <a:lnTo>
                    <a:pt x="475" y="381"/>
                  </a:lnTo>
                  <a:lnTo>
                    <a:pt x="469" y="387"/>
                  </a:lnTo>
                  <a:lnTo>
                    <a:pt x="463" y="393"/>
                  </a:lnTo>
                  <a:lnTo>
                    <a:pt x="450" y="400"/>
                  </a:lnTo>
                  <a:lnTo>
                    <a:pt x="438" y="400"/>
                  </a:lnTo>
                  <a:lnTo>
                    <a:pt x="419" y="400"/>
                  </a:lnTo>
                  <a:lnTo>
                    <a:pt x="363" y="400"/>
                  </a:lnTo>
                  <a:lnTo>
                    <a:pt x="300" y="406"/>
                  </a:lnTo>
                  <a:lnTo>
                    <a:pt x="244" y="406"/>
                  </a:lnTo>
                  <a:lnTo>
                    <a:pt x="188" y="412"/>
                  </a:lnTo>
                  <a:lnTo>
                    <a:pt x="132" y="412"/>
                  </a:lnTo>
                  <a:lnTo>
                    <a:pt x="88" y="412"/>
                  </a:lnTo>
                  <a:lnTo>
                    <a:pt x="63" y="412"/>
                  </a:lnTo>
                  <a:lnTo>
                    <a:pt x="44" y="412"/>
                  </a:lnTo>
                  <a:lnTo>
                    <a:pt x="32" y="406"/>
                  </a:lnTo>
                  <a:lnTo>
                    <a:pt x="19" y="400"/>
                  </a:lnTo>
                  <a:lnTo>
                    <a:pt x="19" y="450"/>
                  </a:lnTo>
                  <a:lnTo>
                    <a:pt x="19" y="518"/>
                  </a:lnTo>
                  <a:lnTo>
                    <a:pt x="19" y="587"/>
                  </a:lnTo>
                  <a:lnTo>
                    <a:pt x="19" y="662"/>
                  </a:lnTo>
                  <a:lnTo>
                    <a:pt x="19" y="731"/>
                  </a:lnTo>
                  <a:lnTo>
                    <a:pt x="19" y="793"/>
                  </a:lnTo>
                  <a:lnTo>
                    <a:pt x="19" y="843"/>
                  </a:lnTo>
                  <a:lnTo>
                    <a:pt x="19" y="868"/>
                  </a:lnTo>
                  <a:lnTo>
                    <a:pt x="19" y="881"/>
                  </a:lnTo>
                  <a:lnTo>
                    <a:pt x="25" y="887"/>
                  </a:lnTo>
                  <a:lnTo>
                    <a:pt x="25" y="899"/>
                  </a:lnTo>
                  <a:lnTo>
                    <a:pt x="38" y="906"/>
                  </a:lnTo>
                  <a:lnTo>
                    <a:pt x="44" y="918"/>
                  </a:lnTo>
                  <a:lnTo>
                    <a:pt x="57" y="924"/>
                  </a:lnTo>
                  <a:lnTo>
                    <a:pt x="69" y="931"/>
                  </a:lnTo>
                  <a:lnTo>
                    <a:pt x="82" y="931"/>
                  </a:lnTo>
                  <a:lnTo>
                    <a:pt x="94" y="937"/>
                  </a:lnTo>
                  <a:lnTo>
                    <a:pt x="113" y="937"/>
                  </a:lnTo>
                  <a:lnTo>
                    <a:pt x="125" y="937"/>
                  </a:lnTo>
                  <a:lnTo>
                    <a:pt x="138" y="937"/>
                  </a:lnTo>
                  <a:lnTo>
                    <a:pt x="157" y="931"/>
                  </a:lnTo>
                  <a:lnTo>
                    <a:pt x="169" y="924"/>
                  </a:lnTo>
                  <a:lnTo>
                    <a:pt x="182" y="912"/>
                  </a:lnTo>
                  <a:lnTo>
                    <a:pt x="194" y="899"/>
                  </a:lnTo>
                  <a:close/>
                </a:path>
              </a:pathLst>
            </a:custGeom>
            <a:solidFill>
              <a:schemeClr val="bg2"/>
            </a:solidFill>
            <a:ln w="19050">
              <a:solidFill>
                <a:srgbClr val="000000"/>
              </a:solidFill>
              <a:round/>
              <a:headEnd/>
              <a:tailEnd/>
            </a:ln>
          </p:spPr>
          <p:txBody>
            <a:bodyPr/>
            <a:lstStyle/>
            <a:p>
              <a:endParaRPr lang="en-US"/>
            </a:p>
          </p:txBody>
        </p:sp>
        <p:sp>
          <p:nvSpPr>
            <p:cNvPr id="11" name="Text Box 16"/>
            <p:cNvSpPr txBox="1">
              <a:spLocks noChangeArrowheads="1"/>
            </p:cNvSpPr>
            <p:nvPr/>
          </p:nvSpPr>
          <p:spPr bwMode="auto">
            <a:xfrm>
              <a:off x="1976" y="2776"/>
              <a:ext cx="712" cy="244"/>
            </a:xfrm>
            <a:prstGeom prst="rect">
              <a:avLst/>
            </a:prstGeom>
            <a:noFill/>
            <a:ln w="9525">
              <a:noFill/>
              <a:miter lim="800000"/>
              <a:headEnd/>
              <a:tailEnd/>
            </a:ln>
          </p:spPr>
          <p:txBody>
            <a:bodyPr>
              <a:spAutoFit/>
            </a:bodyPr>
            <a:lstStyle/>
            <a:p>
              <a:pPr algn="ctr" eaLnBrk="1" hangingPunct="1">
                <a:spcBef>
                  <a:spcPct val="50000"/>
                </a:spcBef>
              </a:pPr>
              <a:r>
                <a:rPr lang="en-US" sz="1200" b="1">
                  <a:solidFill>
                    <a:srgbClr val="000000"/>
                  </a:solidFill>
                </a:rPr>
                <a:t>Part C</a:t>
              </a:r>
            </a:p>
          </p:txBody>
        </p:sp>
      </p:gr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881482953"/>
      </p:ext>
    </p:extLst>
  </p:cSld>
  <p:clrMapOvr>
    <a:masterClrMapping/>
  </p:clrMapOvr>
  <mc:AlternateContent xmlns:mc="http://schemas.openxmlformats.org/markup-compatibility/2006">
    <mc:Choice xmlns:p14="http://schemas.microsoft.com/office/powerpoint/2010/main" Requires="p14">
      <p:transition spd="slow" p14:dur="2000" advTm="27711"/>
    </mc:Choice>
    <mc:Fallback>
      <p:transition spd="slow" advTm="277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dirty="0"/>
              <a:t>Part C</a:t>
            </a:r>
            <a:br>
              <a:rPr lang="en-US" dirty="0"/>
            </a:br>
            <a:r>
              <a:rPr lang="en-US" dirty="0"/>
              <a:t>Medicare Advantage</a:t>
            </a:r>
            <a:br>
              <a:rPr lang="en-US" dirty="0"/>
            </a:br>
            <a:endParaRPr lang="en-US" dirty="0"/>
          </a:p>
        </p:txBody>
      </p:sp>
      <p:sp>
        <p:nvSpPr>
          <p:cNvPr id="29699" name="Rectangle 3"/>
          <p:cNvSpPr>
            <a:spLocks noGrp="1" noChangeArrowheads="1"/>
          </p:cNvSpPr>
          <p:nvPr>
            <p:ph idx="1"/>
          </p:nvPr>
        </p:nvSpPr>
        <p:spPr>
          <a:xfrm>
            <a:off x="2241550" y="1587500"/>
            <a:ext cx="6762750" cy="4216400"/>
          </a:xfrm>
        </p:spPr>
        <p:txBody>
          <a:bodyPr>
            <a:normAutofit lnSpcReduction="10000"/>
          </a:bodyPr>
          <a:lstStyle/>
          <a:p>
            <a:pPr marL="0" indent="0">
              <a:spcBef>
                <a:spcPct val="75000"/>
              </a:spcBef>
            </a:pPr>
            <a:r>
              <a:rPr lang="en-US" sz="2000" dirty="0"/>
              <a:t>MA Plans structure original Medicare benefits to function like an HMO or PPO.</a:t>
            </a:r>
          </a:p>
          <a:p>
            <a:pPr marL="0" indent="0">
              <a:spcBef>
                <a:spcPct val="75000"/>
              </a:spcBef>
            </a:pPr>
            <a:r>
              <a:rPr lang="en-US" sz="2000" dirty="0"/>
              <a:t>MA plans are required to offer at least one option with integrated prescription drug benefits.</a:t>
            </a:r>
          </a:p>
          <a:p>
            <a:pPr marL="0" indent="0">
              <a:spcBef>
                <a:spcPct val="75000"/>
              </a:spcBef>
            </a:pPr>
            <a:r>
              <a:rPr lang="en-US" sz="2000" dirty="0"/>
              <a:t>At a minimum, plans must cover all services covered under Medicare, but can also provide extra benefits not covered by traditional Medicare:</a:t>
            </a:r>
          </a:p>
          <a:p>
            <a:pPr lvl="1" eaLnBrk="1" hangingPunct="1"/>
            <a:r>
              <a:rPr lang="en-US" dirty="0">
                <a:solidFill>
                  <a:schemeClr val="tx2"/>
                </a:solidFill>
              </a:rPr>
              <a:t>Routine vision and hearing exams</a:t>
            </a:r>
          </a:p>
          <a:p>
            <a:pPr lvl="1" eaLnBrk="1" hangingPunct="1"/>
            <a:r>
              <a:rPr lang="en-US" dirty="0">
                <a:solidFill>
                  <a:schemeClr val="tx2"/>
                </a:solidFill>
              </a:rPr>
              <a:t>Fitness benefits</a:t>
            </a:r>
          </a:p>
          <a:p>
            <a:pPr lvl="1" eaLnBrk="1" hangingPunct="1"/>
            <a:r>
              <a:rPr lang="en-US" dirty="0">
                <a:solidFill>
                  <a:schemeClr val="tx2"/>
                </a:solidFill>
              </a:rPr>
              <a:t>Dental benefits</a:t>
            </a:r>
          </a:p>
          <a:p>
            <a:pPr marL="0" indent="0"/>
            <a:endParaRPr lang="en-US" sz="1800" dirty="0"/>
          </a:p>
        </p:txBody>
      </p:sp>
      <p:grpSp>
        <p:nvGrpSpPr>
          <p:cNvPr id="29700" name="Group 14"/>
          <p:cNvGrpSpPr>
            <a:grpSpLocks/>
          </p:cNvGrpSpPr>
          <p:nvPr/>
        </p:nvGrpSpPr>
        <p:grpSpPr bwMode="auto">
          <a:xfrm>
            <a:off x="9188450" y="277814"/>
            <a:ext cx="1035050" cy="1519237"/>
            <a:chOff x="1840" y="2385"/>
            <a:chExt cx="987" cy="1347"/>
          </a:xfrm>
        </p:grpSpPr>
        <p:sp>
          <p:nvSpPr>
            <p:cNvPr id="29701" name="Freeform 15"/>
            <p:cNvSpPr>
              <a:spLocks/>
            </p:cNvSpPr>
            <p:nvPr/>
          </p:nvSpPr>
          <p:spPr bwMode="auto">
            <a:xfrm>
              <a:off x="1840" y="2385"/>
              <a:ext cx="987" cy="1347"/>
            </a:xfrm>
            <a:custGeom>
              <a:avLst/>
              <a:gdLst>
                <a:gd name="T0" fmla="*/ 44 w 1113"/>
                <a:gd name="T1" fmla="*/ 11 h 1837"/>
                <a:gd name="T2" fmla="*/ 66 w 1113"/>
                <a:gd name="T3" fmla="*/ 11 h 1837"/>
                <a:gd name="T4" fmla="*/ 79 w 1113"/>
                <a:gd name="T5" fmla="*/ 12 h 1837"/>
                <a:gd name="T6" fmla="*/ 79 w 1113"/>
                <a:gd name="T7" fmla="*/ 13 h 1837"/>
                <a:gd name="T8" fmla="*/ 64 w 1113"/>
                <a:gd name="T9" fmla="*/ 15 h 1837"/>
                <a:gd name="T10" fmla="*/ 44 w 1113"/>
                <a:gd name="T11" fmla="*/ 15 h 1837"/>
                <a:gd name="T12" fmla="*/ 31 w 1113"/>
                <a:gd name="T13" fmla="*/ 14 h 1837"/>
                <a:gd name="T14" fmla="*/ 15 w 1113"/>
                <a:gd name="T15" fmla="*/ 13 h 1837"/>
                <a:gd name="T16" fmla="*/ 4 w 1113"/>
                <a:gd name="T17" fmla="*/ 14 h 1837"/>
                <a:gd name="T18" fmla="*/ 0 w 1113"/>
                <a:gd name="T19" fmla="*/ 17 h 1837"/>
                <a:gd name="T20" fmla="*/ 10 w 1113"/>
                <a:gd name="T21" fmla="*/ 19 h 1837"/>
                <a:gd name="T22" fmla="*/ 64 w 1113"/>
                <a:gd name="T23" fmla="*/ 18 h 1837"/>
                <a:gd name="T24" fmla="*/ 90 w 1113"/>
                <a:gd name="T25" fmla="*/ 19 h 1837"/>
                <a:gd name="T26" fmla="*/ 96 w 1113"/>
                <a:gd name="T27" fmla="*/ 20 h 1837"/>
                <a:gd name="T28" fmla="*/ 87 w 1113"/>
                <a:gd name="T29" fmla="*/ 21 h 1837"/>
                <a:gd name="T30" fmla="*/ 84 w 1113"/>
                <a:gd name="T31" fmla="*/ 23 h 1837"/>
                <a:gd name="T32" fmla="*/ 96 w 1113"/>
                <a:gd name="T33" fmla="*/ 23 h 1837"/>
                <a:gd name="T34" fmla="*/ 109 w 1113"/>
                <a:gd name="T35" fmla="*/ 23 h 1837"/>
                <a:gd name="T36" fmla="*/ 133 w 1113"/>
                <a:gd name="T37" fmla="*/ 23 h 1837"/>
                <a:gd name="T38" fmla="*/ 143 w 1113"/>
                <a:gd name="T39" fmla="*/ 22 h 1837"/>
                <a:gd name="T40" fmla="*/ 130 w 1113"/>
                <a:gd name="T41" fmla="*/ 21 h 1837"/>
                <a:gd name="T42" fmla="*/ 127 w 1113"/>
                <a:gd name="T43" fmla="*/ 19 h 1837"/>
                <a:gd name="T44" fmla="*/ 133 w 1113"/>
                <a:gd name="T45" fmla="*/ 18 h 1837"/>
                <a:gd name="T46" fmla="*/ 153 w 1113"/>
                <a:gd name="T47" fmla="*/ 18 h 1837"/>
                <a:gd name="T48" fmla="*/ 202 w 1113"/>
                <a:gd name="T49" fmla="*/ 18 h 1837"/>
                <a:gd name="T50" fmla="*/ 207 w 1113"/>
                <a:gd name="T51" fmla="*/ 16 h 1837"/>
                <a:gd name="T52" fmla="*/ 205 w 1113"/>
                <a:gd name="T53" fmla="*/ 14 h 1837"/>
                <a:gd name="T54" fmla="*/ 198 w 1113"/>
                <a:gd name="T55" fmla="*/ 13 h 1837"/>
                <a:gd name="T56" fmla="*/ 187 w 1113"/>
                <a:gd name="T57" fmla="*/ 13 h 1837"/>
                <a:gd name="T58" fmla="*/ 163 w 1113"/>
                <a:gd name="T59" fmla="*/ 13 h 1837"/>
                <a:gd name="T60" fmla="*/ 149 w 1113"/>
                <a:gd name="T61" fmla="*/ 13 h 1837"/>
                <a:gd name="T62" fmla="*/ 136 w 1113"/>
                <a:gd name="T63" fmla="*/ 12 h 1837"/>
                <a:gd name="T64" fmla="*/ 135 w 1113"/>
                <a:gd name="T65" fmla="*/ 11 h 1837"/>
                <a:gd name="T66" fmla="*/ 147 w 1113"/>
                <a:gd name="T67" fmla="*/ 10 h 1837"/>
                <a:gd name="T68" fmla="*/ 160 w 1113"/>
                <a:gd name="T69" fmla="*/ 10 h 1837"/>
                <a:gd name="T70" fmla="*/ 182 w 1113"/>
                <a:gd name="T71" fmla="*/ 11 h 1837"/>
                <a:gd name="T72" fmla="*/ 195 w 1113"/>
                <a:gd name="T73" fmla="*/ 11 h 1837"/>
                <a:gd name="T74" fmla="*/ 205 w 1113"/>
                <a:gd name="T75" fmla="*/ 11 h 1837"/>
                <a:gd name="T76" fmla="*/ 205 w 1113"/>
                <a:gd name="T77" fmla="*/ 8 h 1837"/>
                <a:gd name="T78" fmla="*/ 200 w 1113"/>
                <a:gd name="T79" fmla="*/ 5 h 1837"/>
                <a:gd name="T80" fmla="*/ 177 w 1113"/>
                <a:gd name="T81" fmla="*/ 6 h 1837"/>
                <a:gd name="T82" fmla="*/ 143 w 1113"/>
                <a:gd name="T83" fmla="*/ 5 h 1837"/>
                <a:gd name="T84" fmla="*/ 119 w 1113"/>
                <a:gd name="T85" fmla="*/ 5 h 1837"/>
                <a:gd name="T86" fmla="*/ 115 w 1113"/>
                <a:gd name="T87" fmla="*/ 4 h 1837"/>
                <a:gd name="T88" fmla="*/ 123 w 1113"/>
                <a:gd name="T89" fmla="*/ 4 h 1837"/>
                <a:gd name="T90" fmla="*/ 135 w 1113"/>
                <a:gd name="T91" fmla="*/ 2 h 1837"/>
                <a:gd name="T92" fmla="*/ 127 w 1113"/>
                <a:gd name="T93" fmla="*/ 1 h 1837"/>
                <a:gd name="T94" fmla="*/ 101 w 1113"/>
                <a:gd name="T95" fmla="*/ 0 h 1837"/>
                <a:gd name="T96" fmla="*/ 80 w 1113"/>
                <a:gd name="T97" fmla="*/ 1 h 1837"/>
                <a:gd name="T98" fmla="*/ 74 w 1113"/>
                <a:gd name="T99" fmla="*/ 2 h 1837"/>
                <a:gd name="T100" fmla="*/ 82 w 1113"/>
                <a:gd name="T101" fmla="*/ 3 h 1837"/>
                <a:gd name="T102" fmla="*/ 90 w 1113"/>
                <a:gd name="T103" fmla="*/ 4 h 1837"/>
                <a:gd name="T104" fmla="*/ 86 w 1113"/>
                <a:gd name="T105" fmla="*/ 5 h 1837"/>
                <a:gd name="T106" fmla="*/ 46 w 1113"/>
                <a:gd name="T107" fmla="*/ 5 h 1837"/>
                <a:gd name="T108" fmla="*/ 6 w 1113"/>
                <a:gd name="T109" fmla="*/ 5 h 1837"/>
                <a:gd name="T110" fmla="*/ 4 w 1113"/>
                <a:gd name="T111" fmla="*/ 10 h 1837"/>
                <a:gd name="T112" fmla="*/ 4 w 1113"/>
                <a:gd name="T113" fmla="*/ 12 h 1837"/>
                <a:gd name="T114" fmla="*/ 18 w 1113"/>
                <a:gd name="T115" fmla="*/ 12 h 1837"/>
                <a:gd name="T116" fmla="*/ 34 w 1113"/>
                <a:gd name="T117" fmla="*/ 12 h 18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3"/>
                <a:gd name="T178" fmla="*/ 0 h 1837"/>
                <a:gd name="T179" fmla="*/ 1113 w 1113"/>
                <a:gd name="T180" fmla="*/ 1837 h 18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3" h="1837">
                  <a:moveTo>
                    <a:pt x="194" y="899"/>
                  </a:moveTo>
                  <a:lnTo>
                    <a:pt x="200" y="893"/>
                  </a:lnTo>
                  <a:lnTo>
                    <a:pt x="207" y="881"/>
                  </a:lnTo>
                  <a:lnTo>
                    <a:pt x="213" y="881"/>
                  </a:lnTo>
                  <a:lnTo>
                    <a:pt x="219" y="875"/>
                  </a:lnTo>
                  <a:lnTo>
                    <a:pt x="238" y="868"/>
                  </a:lnTo>
                  <a:lnTo>
                    <a:pt x="257" y="862"/>
                  </a:lnTo>
                  <a:lnTo>
                    <a:pt x="275" y="862"/>
                  </a:lnTo>
                  <a:lnTo>
                    <a:pt x="300" y="862"/>
                  </a:lnTo>
                  <a:lnTo>
                    <a:pt x="319" y="868"/>
                  </a:lnTo>
                  <a:lnTo>
                    <a:pt x="338" y="875"/>
                  </a:lnTo>
                  <a:lnTo>
                    <a:pt x="357" y="887"/>
                  </a:lnTo>
                  <a:lnTo>
                    <a:pt x="375" y="899"/>
                  </a:lnTo>
                  <a:lnTo>
                    <a:pt x="394" y="912"/>
                  </a:lnTo>
                  <a:lnTo>
                    <a:pt x="407" y="931"/>
                  </a:lnTo>
                  <a:lnTo>
                    <a:pt x="407" y="943"/>
                  </a:lnTo>
                  <a:lnTo>
                    <a:pt x="413" y="949"/>
                  </a:lnTo>
                  <a:lnTo>
                    <a:pt x="419" y="962"/>
                  </a:lnTo>
                  <a:lnTo>
                    <a:pt x="425" y="968"/>
                  </a:lnTo>
                  <a:lnTo>
                    <a:pt x="425" y="981"/>
                  </a:lnTo>
                  <a:lnTo>
                    <a:pt x="425" y="993"/>
                  </a:lnTo>
                  <a:lnTo>
                    <a:pt x="425" y="1006"/>
                  </a:lnTo>
                  <a:lnTo>
                    <a:pt x="425" y="1018"/>
                  </a:lnTo>
                  <a:lnTo>
                    <a:pt x="419" y="1037"/>
                  </a:lnTo>
                  <a:lnTo>
                    <a:pt x="413" y="1062"/>
                  </a:lnTo>
                  <a:lnTo>
                    <a:pt x="400" y="1074"/>
                  </a:lnTo>
                  <a:lnTo>
                    <a:pt x="388" y="1093"/>
                  </a:lnTo>
                  <a:lnTo>
                    <a:pt x="375" y="1106"/>
                  </a:lnTo>
                  <a:lnTo>
                    <a:pt x="363" y="1118"/>
                  </a:lnTo>
                  <a:lnTo>
                    <a:pt x="344" y="1124"/>
                  </a:lnTo>
                  <a:lnTo>
                    <a:pt x="325" y="1131"/>
                  </a:lnTo>
                  <a:lnTo>
                    <a:pt x="313" y="1137"/>
                  </a:lnTo>
                  <a:lnTo>
                    <a:pt x="294" y="1137"/>
                  </a:lnTo>
                  <a:lnTo>
                    <a:pt x="275" y="1137"/>
                  </a:lnTo>
                  <a:lnTo>
                    <a:pt x="257" y="1131"/>
                  </a:lnTo>
                  <a:lnTo>
                    <a:pt x="238" y="1124"/>
                  </a:lnTo>
                  <a:lnTo>
                    <a:pt x="225" y="1118"/>
                  </a:lnTo>
                  <a:lnTo>
                    <a:pt x="213" y="1112"/>
                  </a:lnTo>
                  <a:lnTo>
                    <a:pt x="200" y="1099"/>
                  </a:lnTo>
                  <a:lnTo>
                    <a:pt x="188" y="1087"/>
                  </a:lnTo>
                  <a:lnTo>
                    <a:pt x="175" y="1074"/>
                  </a:lnTo>
                  <a:lnTo>
                    <a:pt x="163" y="1068"/>
                  </a:lnTo>
                  <a:lnTo>
                    <a:pt x="144" y="1062"/>
                  </a:lnTo>
                  <a:lnTo>
                    <a:pt x="132" y="1056"/>
                  </a:lnTo>
                  <a:lnTo>
                    <a:pt x="119" y="1049"/>
                  </a:lnTo>
                  <a:lnTo>
                    <a:pt x="107" y="1043"/>
                  </a:lnTo>
                  <a:lnTo>
                    <a:pt x="94" y="1043"/>
                  </a:lnTo>
                  <a:lnTo>
                    <a:pt x="82" y="1043"/>
                  </a:lnTo>
                  <a:lnTo>
                    <a:pt x="69" y="1043"/>
                  </a:lnTo>
                  <a:lnTo>
                    <a:pt x="57" y="1049"/>
                  </a:lnTo>
                  <a:lnTo>
                    <a:pt x="44" y="1056"/>
                  </a:lnTo>
                  <a:lnTo>
                    <a:pt x="32" y="1062"/>
                  </a:lnTo>
                  <a:lnTo>
                    <a:pt x="25" y="1074"/>
                  </a:lnTo>
                  <a:lnTo>
                    <a:pt x="19" y="1087"/>
                  </a:lnTo>
                  <a:lnTo>
                    <a:pt x="19" y="1106"/>
                  </a:lnTo>
                  <a:lnTo>
                    <a:pt x="13" y="1143"/>
                  </a:lnTo>
                  <a:lnTo>
                    <a:pt x="7" y="1187"/>
                  </a:lnTo>
                  <a:lnTo>
                    <a:pt x="0" y="1231"/>
                  </a:lnTo>
                  <a:lnTo>
                    <a:pt x="0" y="1274"/>
                  </a:lnTo>
                  <a:lnTo>
                    <a:pt x="0" y="1324"/>
                  </a:lnTo>
                  <a:lnTo>
                    <a:pt x="0" y="1368"/>
                  </a:lnTo>
                  <a:lnTo>
                    <a:pt x="7" y="1387"/>
                  </a:lnTo>
                  <a:lnTo>
                    <a:pt x="7" y="1406"/>
                  </a:lnTo>
                  <a:lnTo>
                    <a:pt x="13" y="1424"/>
                  </a:lnTo>
                  <a:lnTo>
                    <a:pt x="19" y="1437"/>
                  </a:lnTo>
                  <a:lnTo>
                    <a:pt x="50" y="1431"/>
                  </a:lnTo>
                  <a:lnTo>
                    <a:pt x="94" y="1424"/>
                  </a:lnTo>
                  <a:lnTo>
                    <a:pt x="144" y="1418"/>
                  </a:lnTo>
                  <a:lnTo>
                    <a:pt x="200" y="1418"/>
                  </a:lnTo>
                  <a:lnTo>
                    <a:pt x="257" y="1412"/>
                  </a:lnTo>
                  <a:lnTo>
                    <a:pt x="300" y="1412"/>
                  </a:lnTo>
                  <a:lnTo>
                    <a:pt x="344" y="1418"/>
                  </a:lnTo>
                  <a:lnTo>
                    <a:pt x="375" y="1418"/>
                  </a:lnTo>
                  <a:lnTo>
                    <a:pt x="407" y="1424"/>
                  </a:lnTo>
                  <a:lnTo>
                    <a:pt x="432" y="1431"/>
                  </a:lnTo>
                  <a:lnTo>
                    <a:pt x="457" y="1443"/>
                  </a:lnTo>
                  <a:lnTo>
                    <a:pt x="475" y="1456"/>
                  </a:lnTo>
                  <a:lnTo>
                    <a:pt x="488" y="1462"/>
                  </a:lnTo>
                  <a:lnTo>
                    <a:pt x="500" y="1474"/>
                  </a:lnTo>
                  <a:lnTo>
                    <a:pt x="513" y="1487"/>
                  </a:lnTo>
                  <a:lnTo>
                    <a:pt x="519" y="1499"/>
                  </a:lnTo>
                  <a:lnTo>
                    <a:pt x="519" y="1512"/>
                  </a:lnTo>
                  <a:lnTo>
                    <a:pt x="519" y="1524"/>
                  </a:lnTo>
                  <a:lnTo>
                    <a:pt x="519" y="1537"/>
                  </a:lnTo>
                  <a:lnTo>
                    <a:pt x="519" y="1549"/>
                  </a:lnTo>
                  <a:lnTo>
                    <a:pt x="513" y="1562"/>
                  </a:lnTo>
                  <a:lnTo>
                    <a:pt x="507" y="1574"/>
                  </a:lnTo>
                  <a:lnTo>
                    <a:pt x="494" y="1587"/>
                  </a:lnTo>
                  <a:lnTo>
                    <a:pt x="482" y="1593"/>
                  </a:lnTo>
                  <a:lnTo>
                    <a:pt x="469" y="1612"/>
                  </a:lnTo>
                  <a:lnTo>
                    <a:pt x="463" y="1624"/>
                  </a:lnTo>
                  <a:lnTo>
                    <a:pt x="457" y="1643"/>
                  </a:lnTo>
                  <a:lnTo>
                    <a:pt x="450" y="1662"/>
                  </a:lnTo>
                  <a:lnTo>
                    <a:pt x="450" y="1681"/>
                  </a:lnTo>
                  <a:lnTo>
                    <a:pt x="450" y="1706"/>
                  </a:lnTo>
                  <a:lnTo>
                    <a:pt x="450" y="1724"/>
                  </a:lnTo>
                  <a:lnTo>
                    <a:pt x="457" y="1743"/>
                  </a:lnTo>
                  <a:lnTo>
                    <a:pt x="469" y="1762"/>
                  </a:lnTo>
                  <a:lnTo>
                    <a:pt x="482" y="1781"/>
                  </a:lnTo>
                  <a:lnTo>
                    <a:pt x="494" y="1793"/>
                  </a:lnTo>
                  <a:lnTo>
                    <a:pt x="507" y="1812"/>
                  </a:lnTo>
                  <a:lnTo>
                    <a:pt x="519" y="1818"/>
                  </a:lnTo>
                  <a:lnTo>
                    <a:pt x="532" y="1824"/>
                  </a:lnTo>
                  <a:lnTo>
                    <a:pt x="538" y="1824"/>
                  </a:lnTo>
                  <a:lnTo>
                    <a:pt x="550" y="1831"/>
                  </a:lnTo>
                  <a:lnTo>
                    <a:pt x="563" y="1837"/>
                  </a:lnTo>
                  <a:lnTo>
                    <a:pt x="575" y="1837"/>
                  </a:lnTo>
                  <a:lnTo>
                    <a:pt x="588" y="1837"/>
                  </a:lnTo>
                  <a:lnTo>
                    <a:pt x="600" y="1837"/>
                  </a:lnTo>
                  <a:lnTo>
                    <a:pt x="632" y="1837"/>
                  </a:lnTo>
                  <a:lnTo>
                    <a:pt x="657" y="1831"/>
                  </a:lnTo>
                  <a:lnTo>
                    <a:pt x="675" y="1818"/>
                  </a:lnTo>
                  <a:lnTo>
                    <a:pt x="694" y="1812"/>
                  </a:lnTo>
                  <a:lnTo>
                    <a:pt x="713" y="1793"/>
                  </a:lnTo>
                  <a:lnTo>
                    <a:pt x="732" y="1781"/>
                  </a:lnTo>
                  <a:lnTo>
                    <a:pt x="744" y="1768"/>
                  </a:lnTo>
                  <a:lnTo>
                    <a:pt x="750" y="1749"/>
                  </a:lnTo>
                  <a:lnTo>
                    <a:pt x="757" y="1731"/>
                  </a:lnTo>
                  <a:lnTo>
                    <a:pt x="757" y="1712"/>
                  </a:lnTo>
                  <a:lnTo>
                    <a:pt x="763" y="1693"/>
                  </a:lnTo>
                  <a:lnTo>
                    <a:pt x="757" y="1674"/>
                  </a:lnTo>
                  <a:lnTo>
                    <a:pt x="750" y="1656"/>
                  </a:lnTo>
                  <a:lnTo>
                    <a:pt x="744" y="1637"/>
                  </a:lnTo>
                  <a:lnTo>
                    <a:pt x="732" y="1618"/>
                  </a:lnTo>
                  <a:lnTo>
                    <a:pt x="713" y="1606"/>
                  </a:lnTo>
                  <a:lnTo>
                    <a:pt x="700" y="1587"/>
                  </a:lnTo>
                  <a:lnTo>
                    <a:pt x="694" y="1574"/>
                  </a:lnTo>
                  <a:lnTo>
                    <a:pt x="682" y="1556"/>
                  </a:lnTo>
                  <a:lnTo>
                    <a:pt x="675" y="1537"/>
                  </a:lnTo>
                  <a:lnTo>
                    <a:pt x="675" y="1518"/>
                  </a:lnTo>
                  <a:lnTo>
                    <a:pt x="675" y="1499"/>
                  </a:lnTo>
                  <a:lnTo>
                    <a:pt x="675" y="1487"/>
                  </a:lnTo>
                  <a:lnTo>
                    <a:pt x="675" y="1468"/>
                  </a:lnTo>
                  <a:lnTo>
                    <a:pt x="682" y="1456"/>
                  </a:lnTo>
                  <a:lnTo>
                    <a:pt x="688" y="1437"/>
                  </a:lnTo>
                  <a:lnTo>
                    <a:pt x="694" y="1424"/>
                  </a:lnTo>
                  <a:lnTo>
                    <a:pt x="707" y="1418"/>
                  </a:lnTo>
                  <a:lnTo>
                    <a:pt x="713" y="1406"/>
                  </a:lnTo>
                  <a:lnTo>
                    <a:pt x="725" y="1399"/>
                  </a:lnTo>
                  <a:lnTo>
                    <a:pt x="738" y="1393"/>
                  </a:lnTo>
                  <a:lnTo>
                    <a:pt x="744" y="1393"/>
                  </a:lnTo>
                  <a:lnTo>
                    <a:pt x="763" y="1393"/>
                  </a:lnTo>
                  <a:lnTo>
                    <a:pt x="794" y="1399"/>
                  </a:lnTo>
                  <a:lnTo>
                    <a:pt x="825" y="1399"/>
                  </a:lnTo>
                  <a:lnTo>
                    <a:pt x="869" y="1406"/>
                  </a:lnTo>
                  <a:lnTo>
                    <a:pt x="919" y="1412"/>
                  </a:lnTo>
                  <a:lnTo>
                    <a:pt x="969" y="1412"/>
                  </a:lnTo>
                  <a:lnTo>
                    <a:pt x="1019" y="1418"/>
                  </a:lnTo>
                  <a:lnTo>
                    <a:pt x="1075" y="1418"/>
                  </a:lnTo>
                  <a:lnTo>
                    <a:pt x="1088" y="1399"/>
                  </a:lnTo>
                  <a:lnTo>
                    <a:pt x="1094" y="1374"/>
                  </a:lnTo>
                  <a:lnTo>
                    <a:pt x="1100" y="1349"/>
                  </a:lnTo>
                  <a:lnTo>
                    <a:pt x="1107" y="1324"/>
                  </a:lnTo>
                  <a:lnTo>
                    <a:pt x="1113" y="1299"/>
                  </a:lnTo>
                  <a:lnTo>
                    <a:pt x="1113" y="1274"/>
                  </a:lnTo>
                  <a:lnTo>
                    <a:pt x="1113" y="1249"/>
                  </a:lnTo>
                  <a:lnTo>
                    <a:pt x="1113" y="1224"/>
                  </a:lnTo>
                  <a:lnTo>
                    <a:pt x="1113" y="1199"/>
                  </a:lnTo>
                  <a:lnTo>
                    <a:pt x="1113" y="1174"/>
                  </a:lnTo>
                  <a:lnTo>
                    <a:pt x="1107" y="1149"/>
                  </a:lnTo>
                  <a:lnTo>
                    <a:pt x="1107" y="1124"/>
                  </a:lnTo>
                  <a:lnTo>
                    <a:pt x="1100" y="1106"/>
                  </a:lnTo>
                  <a:lnTo>
                    <a:pt x="1094" y="1087"/>
                  </a:lnTo>
                  <a:lnTo>
                    <a:pt x="1088" y="1068"/>
                  </a:lnTo>
                  <a:lnTo>
                    <a:pt x="1082" y="1056"/>
                  </a:lnTo>
                  <a:lnTo>
                    <a:pt x="1075" y="1037"/>
                  </a:lnTo>
                  <a:lnTo>
                    <a:pt x="1069" y="1031"/>
                  </a:lnTo>
                  <a:lnTo>
                    <a:pt x="1063" y="1018"/>
                  </a:lnTo>
                  <a:lnTo>
                    <a:pt x="1057" y="1012"/>
                  </a:lnTo>
                  <a:lnTo>
                    <a:pt x="1044" y="1006"/>
                  </a:lnTo>
                  <a:lnTo>
                    <a:pt x="1038" y="1006"/>
                  </a:lnTo>
                  <a:lnTo>
                    <a:pt x="1032" y="999"/>
                  </a:lnTo>
                  <a:lnTo>
                    <a:pt x="1019" y="999"/>
                  </a:lnTo>
                  <a:lnTo>
                    <a:pt x="1000" y="999"/>
                  </a:lnTo>
                  <a:lnTo>
                    <a:pt x="975" y="1006"/>
                  </a:lnTo>
                  <a:lnTo>
                    <a:pt x="950" y="1012"/>
                  </a:lnTo>
                  <a:lnTo>
                    <a:pt x="925" y="1024"/>
                  </a:lnTo>
                  <a:lnTo>
                    <a:pt x="907" y="1031"/>
                  </a:lnTo>
                  <a:lnTo>
                    <a:pt x="894" y="1031"/>
                  </a:lnTo>
                  <a:lnTo>
                    <a:pt x="875" y="1037"/>
                  </a:lnTo>
                  <a:lnTo>
                    <a:pt x="863" y="1037"/>
                  </a:lnTo>
                  <a:lnTo>
                    <a:pt x="844" y="1037"/>
                  </a:lnTo>
                  <a:lnTo>
                    <a:pt x="832" y="1037"/>
                  </a:lnTo>
                  <a:lnTo>
                    <a:pt x="825" y="1037"/>
                  </a:lnTo>
                  <a:lnTo>
                    <a:pt x="807" y="1031"/>
                  </a:lnTo>
                  <a:lnTo>
                    <a:pt x="800" y="1031"/>
                  </a:lnTo>
                  <a:lnTo>
                    <a:pt x="788" y="1024"/>
                  </a:lnTo>
                  <a:lnTo>
                    <a:pt x="782" y="1024"/>
                  </a:lnTo>
                  <a:lnTo>
                    <a:pt x="769" y="1018"/>
                  </a:lnTo>
                  <a:lnTo>
                    <a:pt x="757" y="1006"/>
                  </a:lnTo>
                  <a:lnTo>
                    <a:pt x="744" y="987"/>
                  </a:lnTo>
                  <a:lnTo>
                    <a:pt x="732" y="974"/>
                  </a:lnTo>
                  <a:lnTo>
                    <a:pt x="725" y="956"/>
                  </a:lnTo>
                  <a:lnTo>
                    <a:pt x="719" y="937"/>
                  </a:lnTo>
                  <a:lnTo>
                    <a:pt x="719" y="924"/>
                  </a:lnTo>
                  <a:lnTo>
                    <a:pt x="719" y="906"/>
                  </a:lnTo>
                  <a:lnTo>
                    <a:pt x="719" y="893"/>
                  </a:lnTo>
                  <a:lnTo>
                    <a:pt x="725" y="881"/>
                  </a:lnTo>
                  <a:lnTo>
                    <a:pt x="732" y="868"/>
                  </a:lnTo>
                  <a:lnTo>
                    <a:pt x="738" y="850"/>
                  </a:lnTo>
                  <a:lnTo>
                    <a:pt x="750" y="831"/>
                  </a:lnTo>
                  <a:lnTo>
                    <a:pt x="763" y="818"/>
                  </a:lnTo>
                  <a:lnTo>
                    <a:pt x="775" y="812"/>
                  </a:lnTo>
                  <a:lnTo>
                    <a:pt x="788" y="806"/>
                  </a:lnTo>
                  <a:lnTo>
                    <a:pt x="800" y="800"/>
                  </a:lnTo>
                  <a:lnTo>
                    <a:pt x="813" y="793"/>
                  </a:lnTo>
                  <a:lnTo>
                    <a:pt x="825" y="787"/>
                  </a:lnTo>
                  <a:lnTo>
                    <a:pt x="838" y="787"/>
                  </a:lnTo>
                  <a:lnTo>
                    <a:pt x="844" y="787"/>
                  </a:lnTo>
                  <a:lnTo>
                    <a:pt x="857" y="793"/>
                  </a:lnTo>
                  <a:lnTo>
                    <a:pt x="869" y="793"/>
                  </a:lnTo>
                  <a:lnTo>
                    <a:pt x="894" y="806"/>
                  </a:lnTo>
                  <a:lnTo>
                    <a:pt x="913" y="812"/>
                  </a:lnTo>
                  <a:lnTo>
                    <a:pt x="938" y="825"/>
                  </a:lnTo>
                  <a:lnTo>
                    <a:pt x="957" y="837"/>
                  </a:lnTo>
                  <a:lnTo>
                    <a:pt x="975" y="850"/>
                  </a:lnTo>
                  <a:lnTo>
                    <a:pt x="1000" y="856"/>
                  </a:lnTo>
                  <a:lnTo>
                    <a:pt x="1013" y="856"/>
                  </a:lnTo>
                  <a:lnTo>
                    <a:pt x="1019" y="862"/>
                  </a:lnTo>
                  <a:lnTo>
                    <a:pt x="1032" y="862"/>
                  </a:lnTo>
                  <a:lnTo>
                    <a:pt x="1044" y="856"/>
                  </a:lnTo>
                  <a:lnTo>
                    <a:pt x="1050" y="856"/>
                  </a:lnTo>
                  <a:lnTo>
                    <a:pt x="1063" y="850"/>
                  </a:lnTo>
                  <a:lnTo>
                    <a:pt x="1075" y="843"/>
                  </a:lnTo>
                  <a:lnTo>
                    <a:pt x="1082" y="837"/>
                  </a:lnTo>
                  <a:lnTo>
                    <a:pt x="1088" y="831"/>
                  </a:lnTo>
                  <a:lnTo>
                    <a:pt x="1094" y="825"/>
                  </a:lnTo>
                  <a:lnTo>
                    <a:pt x="1094" y="818"/>
                  </a:lnTo>
                  <a:lnTo>
                    <a:pt x="1100" y="806"/>
                  </a:lnTo>
                  <a:lnTo>
                    <a:pt x="1107" y="781"/>
                  </a:lnTo>
                  <a:lnTo>
                    <a:pt x="1107" y="756"/>
                  </a:lnTo>
                  <a:lnTo>
                    <a:pt x="1107" y="725"/>
                  </a:lnTo>
                  <a:lnTo>
                    <a:pt x="1100" y="687"/>
                  </a:lnTo>
                  <a:lnTo>
                    <a:pt x="1100" y="656"/>
                  </a:lnTo>
                  <a:lnTo>
                    <a:pt x="1094" y="618"/>
                  </a:lnTo>
                  <a:lnTo>
                    <a:pt x="1088" y="543"/>
                  </a:lnTo>
                  <a:lnTo>
                    <a:pt x="1082" y="481"/>
                  </a:lnTo>
                  <a:lnTo>
                    <a:pt x="1082" y="456"/>
                  </a:lnTo>
                  <a:lnTo>
                    <a:pt x="1082" y="431"/>
                  </a:lnTo>
                  <a:lnTo>
                    <a:pt x="1082" y="412"/>
                  </a:lnTo>
                  <a:lnTo>
                    <a:pt x="1082" y="400"/>
                  </a:lnTo>
                  <a:lnTo>
                    <a:pt x="1063" y="412"/>
                  </a:lnTo>
                  <a:lnTo>
                    <a:pt x="1038" y="425"/>
                  </a:lnTo>
                  <a:lnTo>
                    <a:pt x="1013" y="431"/>
                  </a:lnTo>
                  <a:lnTo>
                    <a:pt x="982" y="437"/>
                  </a:lnTo>
                  <a:lnTo>
                    <a:pt x="950" y="443"/>
                  </a:lnTo>
                  <a:lnTo>
                    <a:pt x="919" y="443"/>
                  </a:lnTo>
                  <a:lnTo>
                    <a:pt x="888" y="443"/>
                  </a:lnTo>
                  <a:lnTo>
                    <a:pt x="857" y="443"/>
                  </a:lnTo>
                  <a:lnTo>
                    <a:pt x="825" y="443"/>
                  </a:lnTo>
                  <a:lnTo>
                    <a:pt x="788" y="443"/>
                  </a:lnTo>
                  <a:lnTo>
                    <a:pt x="763" y="437"/>
                  </a:lnTo>
                  <a:lnTo>
                    <a:pt x="732" y="431"/>
                  </a:lnTo>
                  <a:lnTo>
                    <a:pt x="707" y="425"/>
                  </a:lnTo>
                  <a:lnTo>
                    <a:pt x="688" y="418"/>
                  </a:lnTo>
                  <a:lnTo>
                    <a:pt x="669" y="406"/>
                  </a:lnTo>
                  <a:lnTo>
                    <a:pt x="650" y="400"/>
                  </a:lnTo>
                  <a:lnTo>
                    <a:pt x="638" y="387"/>
                  </a:lnTo>
                  <a:lnTo>
                    <a:pt x="632" y="381"/>
                  </a:lnTo>
                  <a:lnTo>
                    <a:pt x="625" y="375"/>
                  </a:lnTo>
                  <a:lnTo>
                    <a:pt x="619" y="362"/>
                  </a:lnTo>
                  <a:lnTo>
                    <a:pt x="619" y="356"/>
                  </a:lnTo>
                  <a:lnTo>
                    <a:pt x="619" y="343"/>
                  </a:lnTo>
                  <a:lnTo>
                    <a:pt x="619" y="337"/>
                  </a:lnTo>
                  <a:lnTo>
                    <a:pt x="619" y="325"/>
                  </a:lnTo>
                  <a:lnTo>
                    <a:pt x="625" y="318"/>
                  </a:lnTo>
                  <a:lnTo>
                    <a:pt x="632" y="306"/>
                  </a:lnTo>
                  <a:lnTo>
                    <a:pt x="638" y="293"/>
                  </a:lnTo>
                  <a:lnTo>
                    <a:pt x="650" y="287"/>
                  </a:lnTo>
                  <a:lnTo>
                    <a:pt x="669" y="262"/>
                  </a:lnTo>
                  <a:lnTo>
                    <a:pt x="694" y="237"/>
                  </a:lnTo>
                  <a:lnTo>
                    <a:pt x="707" y="218"/>
                  </a:lnTo>
                  <a:lnTo>
                    <a:pt x="713" y="200"/>
                  </a:lnTo>
                  <a:lnTo>
                    <a:pt x="719" y="181"/>
                  </a:lnTo>
                  <a:lnTo>
                    <a:pt x="725" y="168"/>
                  </a:lnTo>
                  <a:lnTo>
                    <a:pt x="725" y="143"/>
                  </a:lnTo>
                  <a:lnTo>
                    <a:pt x="725" y="125"/>
                  </a:lnTo>
                  <a:lnTo>
                    <a:pt x="719" y="106"/>
                  </a:lnTo>
                  <a:lnTo>
                    <a:pt x="713" y="87"/>
                  </a:lnTo>
                  <a:lnTo>
                    <a:pt x="700" y="68"/>
                  </a:lnTo>
                  <a:lnTo>
                    <a:pt x="688" y="56"/>
                  </a:lnTo>
                  <a:lnTo>
                    <a:pt x="675" y="37"/>
                  </a:lnTo>
                  <a:lnTo>
                    <a:pt x="657" y="25"/>
                  </a:lnTo>
                  <a:lnTo>
                    <a:pt x="638" y="18"/>
                  </a:lnTo>
                  <a:lnTo>
                    <a:pt x="619" y="6"/>
                  </a:lnTo>
                  <a:lnTo>
                    <a:pt x="594" y="0"/>
                  </a:lnTo>
                  <a:lnTo>
                    <a:pt x="569" y="0"/>
                  </a:lnTo>
                  <a:lnTo>
                    <a:pt x="544" y="0"/>
                  </a:lnTo>
                  <a:lnTo>
                    <a:pt x="525" y="6"/>
                  </a:lnTo>
                  <a:lnTo>
                    <a:pt x="507" y="18"/>
                  </a:lnTo>
                  <a:lnTo>
                    <a:pt x="482" y="25"/>
                  </a:lnTo>
                  <a:lnTo>
                    <a:pt x="463" y="37"/>
                  </a:lnTo>
                  <a:lnTo>
                    <a:pt x="444" y="56"/>
                  </a:lnTo>
                  <a:lnTo>
                    <a:pt x="432" y="68"/>
                  </a:lnTo>
                  <a:lnTo>
                    <a:pt x="419" y="87"/>
                  </a:lnTo>
                  <a:lnTo>
                    <a:pt x="413" y="106"/>
                  </a:lnTo>
                  <a:lnTo>
                    <a:pt x="407" y="125"/>
                  </a:lnTo>
                  <a:lnTo>
                    <a:pt x="400" y="143"/>
                  </a:lnTo>
                  <a:lnTo>
                    <a:pt x="400" y="168"/>
                  </a:lnTo>
                  <a:lnTo>
                    <a:pt x="400" y="187"/>
                  </a:lnTo>
                  <a:lnTo>
                    <a:pt x="407" y="206"/>
                  </a:lnTo>
                  <a:lnTo>
                    <a:pt x="413" y="212"/>
                  </a:lnTo>
                  <a:lnTo>
                    <a:pt x="419" y="225"/>
                  </a:lnTo>
                  <a:lnTo>
                    <a:pt x="425" y="231"/>
                  </a:lnTo>
                  <a:lnTo>
                    <a:pt x="432" y="237"/>
                  </a:lnTo>
                  <a:lnTo>
                    <a:pt x="444" y="256"/>
                  </a:lnTo>
                  <a:lnTo>
                    <a:pt x="457" y="268"/>
                  </a:lnTo>
                  <a:lnTo>
                    <a:pt x="469" y="287"/>
                  </a:lnTo>
                  <a:lnTo>
                    <a:pt x="475" y="300"/>
                  </a:lnTo>
                  <a:lnTo>
                    <a:pt x="482" y="318"/>
                  </a:lnTo>
                  <a:lnTo>
                    <a:pt x="488" y="331"/>
                  </a:lnTo>
                  <a:lnTo>
                    <a:pt x="488" y="343"/>
                  </a:lnTo>
                  <a:lnTo>
                    <a:pt x="488" y="350"/>
                  </a:lnTo>
                  <a:lnTo>
                    <a:pt x="488" y="362"/>
                  </a:lnTo>
                  <a:lnTo>
                    <a:pt x="482" y="375"/>
                  </a:lnTo>
                  <a:lnTo>
                    <a:pt x="475" y="381"/>
                  </a:lnTo>
                  <a:lnTo>
                    <a:pt x="469" y="387"/>
                  </a:lnTo>
                  <a:lnTo>
                    <a:pt x="463" y="393"/>
                  </a:lnTo>
                  <a:lnTo>
                    <a:pt x="450" y="400"/>
                  </a:lnTo>
                  <a:lnTo>
                    <a:pt x="438" y="400"/>
                  </a:lnTo>
                  <a:lnTo>
                    <a:pt x="419" y="400"/>
                  </a:lnTo>
                  <a:lnTo>
                    <a:pt x="363" y="400"/>
                  </a:lnTo>
                  <a:lnTo>
                    <a:pt x="300" y="406"/>
                  </a:lnTo>
                  <a:lnTo>
                    <a:pt x="244" y="406"/>
                  </a:lnTo>
                  <a:lnTo>
                    <a:pt x="188" y="412"/>
                  </a:lnTo>
                  <a:lnTo>
                    <a:pt x="132" y="412"/>
                  </a:lnTo>
                  <a:lnTo>
                    <a:pt x="88" y="412"/>
                  </a:lnTo>
                  <a:lnTo>
                    <a:pt x="63" y="412"/>
                  </a:lnTo>
                  <a:lnTo>
                    <a:pt x="44" y="412"/>
                  </a:lnTo>
                  <a:lnTo>
                    <a:pt x="32" y="406"/>
                  </a:lnTo>
                  <a:lnTo>
                    <a:pt x="19" y="400"/>
                  </a:lnTo>
                  <a:lnTo>
                    <a:pt x="19" y="450"/>
                  </a:lnTo>
                  <a:lnTo>
                    <a:pt x="19" y="518"/>
                  </a:lnTo>
                  <a:lnTo>
                    <a:pt x="19" y="587"/>
                  </a:lnTo>
                  <a:lnTo>
                    <a:pt x="19" y="662"/>
                  </a:lnTo>
                  <a:lnTo>
                    <a:pt x="19" y="731"/>
                  </a:lnTo>
                  <a:lnTo>
                    <a:pt x="19" y="793"/>
                  </a:lnTo>
                  <a:lnTo>
                    <a:pt x="19" y="843"/>
                  </a:lnTo>
                  <a:lnTo>
                    <a:pt x="19" y="868"/>
                  </a:lnTo>
                  <a:lnTo>
                    <a:pt x="19" y="881"/>
                  </a:lnTo>
                  <a:lnTo>
                    <a:pt x="25" y="887"/>
                  </a:lnTo>
                  <a:lnTo>
                    <a:pt x="25" y="899"/>
                  </a:lnTo>
                  <a:lnTo>
                    <a:pt x="38" y="906"/>
                  </a:lnTo>
                  <a:lnTo>
                    <a:pt x="44" y="918"/>
                  </a:lnTo>
                  <a:lnTo>
                    <a:pt x="57" y="924"/>
                  </a:lnTo>
                  <a:lnTo>
                    <a:pt x="69" y="931"/>
                  </a:lnTo>
                  <a:lnTo>
                    <a:pt x="82" y="931"/>
                  </a:lnTo>
                  <a:lnTo>
                    <a:pt x="94" y="937"/>
                  </a:lnTo>
                  <a:lnTo>
                    <a:pt x="113" y="937"/>
                  </a:lnTo>
                  <a:lnTo>
                    <a:pt x="125" y="937"/>
                  </a:lnTo>
                  <a:lnTo>
                    <a:pt x="138" y="937"/>
                  </a:lnTo>
                  <a:lnTo>
                    <a:pt x="157" y="931"/>
                  </a:lnTo>
                  <a:lnTo>
                    <a:pt x="169" y="924"/>
                  </a:lnTo>
                  <a:lnTo>
                    <a:pt x="182" y="912"/>
                  </a:lnTo>
                  <a:lnTo>
                    <a:pt x="194" y="899"/>
                  </a:lnTo>
                  <a:close/>
                </a:path>
              </a:pathLst>
            </a:custGeom>
            <a:solidFill>
              <a:schemeClr val="bg2"/>
            </a:solidFill>
            <a:ln w="19050">
              <a:solidFill>
                <a:srgbClr val="000000"/>
              </a:solidFill>
              <a:round/>
              <a:headEnd/>
              <a:tailEnd/>
            </a:ln>
          </p:spPr>
          <p:txBody>
            <a:bodyPr/>
            <a:lstStyle/>
            <a:p>
              <a:endParaRPr lang="en-US"/>
            </a:p>
          </p:txBody>
        </p:sp>
        <p:sp>
          <p:nvSpPr>
            <p:cNvPr id="29702" name="Text Box 16"/>
            <p:cNvSpPr txBox="1">
              <a:spLocks noChangeArrowheads="1"/>
            </p:cNvSpPr>
            <p:nvPr/>
          </p:nvSpPr>
          <p:spPr bwMode="auto">
            <a:xfrm>
              <a:off x="1976" y="2776"/>
              <a:ext cx="712" cy="244"/>
            </a:xfrm>
            <a:prstGeom prst="rect">
              <a:avLst/>
            </a:prstGeom>
            <a:noFill/>
            <a:ln w="9525">
              <a:noFill/>
              <a:miter lim="800000"/>
              <a:headEnd/>
              <a:tailEnd/>
            </a:ln>
          </p:spPr>
          <p:txBody>
            <a:bodyPr>
              <a:spAutoFit/>
            </a:bodyPr>
            <a:lstStyle/>
            <a:p>
              <a:pPr algn="ctr" eaLnBrk="1" hangingPunct="1">
                <a:spcBef>
                  <a:spcPct val="50000"/>
                </a:spcBef>
              </a:pPr>
              <a:r>
                <a:rPr lang="en-US" sz="1200" b="1">
                  <a:solidFill>
                    <a:srgbClr val="000000"/>
                  </a:solidFill>
                </a:rPr>
                <a:t>Part C</a:t>
              </a:r>
            </a:p>
          </p:txBody>
        </p:sp>
      </p:gr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493798348"/>
      </p:ext>
    </p:extLst>
  </p:cSld>
  <p:clrMapOvr>
    <a:masterClrMapping/>
  </p:clrMapOvr>
  <mc:AlternateContent xmlns:mc="http://schemas.openxmlformats.org/markup-compatibility/2006">
    <mc:Choice xmlns:p14="http://schemas.microsoft.com/office/powerpoint/2010/main" Requires="p14">
      <p:transition spd="slow" p14:dur="2000" advTm="33950"/>
    </mc:Choice>
    <mc:Fallback>
      <p:transition spd="slow" advTm="339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804519"/>
            <a:ext cx="9520158" cy="751719"/>
          </a:xfrm>
        </p:spPr>
        <p:txBody>
          <a:bodyPr/>
          <a:lstStyle/>
          <a:p>
            <a:r>
              <a:rPr lang="en-US" dirty="0"/>
              <a:t>Medicare Advantage Plan Types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6180890"/>
              </p:ext>
            </p:extLst>
          </p:nvPr>
        </p:nvGraphicFramePr>
        <p:xfrm>
          <a:off x="1981200" y="1776045"/>
          <a:ext cx="8191500" cy="42135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Footer Placeholder 2"/>
          <p:cNvSpPr>
            <a:spLocks noGrp="1"/>
          </p:cNvSpPr>
          <p:nvPr>
            <p:ph type="ftr" sz="quarter" idx="11"/>
          </p:nvPr>
        </p:nvSpPr>
        <p:spPr/>
        <p:txBody>
          <a:bodyPr/>
          <a:lstStyle/>
          <a:p>
            <a:r>
              <a:rPr lang="en-US"/>
              <a:t>Y0114_17_30167_I  12/19/2016  |  COMPANY CONFIDENTIAL  |  FOR INTERNAL USE ONLY  |  DO NOT COPY</a:t>
            </a:r>
            <a:endParaRPr lang="en-US"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135230249"/>
      </p:ext>
    </p:extLst>
  </p:cSld>
  <p:clrMapOvr>
    <a:masterClrMapping/>
  </p:clrMapOvr>
  <mc:AlternateContent xmlns:mc="http://schemas.openxmlformats.org/markup-compatibility/2006">
    <mc:Choice xmlns:p14="http://schemas.microsoft.com/office/powerpoint/2010/main" Requires="p14">
      <p:transition spd="slow" p14:dur="2000" advTm="25552"/>
    </mc:Choice>
    <mc:Fallback>
      <p:transition spd="slow" advTm="255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42</TotalTime>
  <Words>2014</Words>
  <Application>Microsoft Office PowerPoint</Application>
  <PresentationFormat>Widescreen</PresentationFormat>
  <Paragraphs>154</Paragraphs>
  <Slides>8</Slides>
  <Notes>6</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Narrow</vt:lpstr>
      <vt:lpstr>Calibri</vt:lpstr>
      <vt:lpstr>Georgia</vt:lpstr>
      <vt:lpstr>Palatino Linotype</vt:lpstr>
      <vt:lpstr>Wingdings</vt:lpstr>
      <vt:lpstr>ヒラギノ角ゴ Pro W3</vt:lpstr>
      <vt:lpstr>Gallery</vt:lpstr>
      <vt:lpstr>Medicare- Parts A, B, C and D</vt:lpstr>
      <vt:lpstr>Part C</vt:lpstr>
      <vt:lpstr>Original Medicare</vt:lpstr>
      <vt:lpstr>Medicare Advantage Guidelines</vt:lpstr>
      <vt:lpstr> Part C – Medicare Advantage</vt:lpstr>
      <vt:lpstr>Part C Medicare Advantage</vt:lpstr>
      <vt:lpstr>Part C Medicare Advantage </vt:lpstr>
      <vt:lpstr>Medicare Advantage Plan Types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C – Medicare Advantage</dc:title>
  <dc:creator>Susan McConkey</dc:creator>
  <cp:lastModifiedBy>Judy Harley</cp:lastModifiedBy>
  <cp:revision>10</cp:revision>
  <dcterms:created xsi:type="dcterms:W3CDTF">2017-04-25T18:43:11Z</dcterms:created>
  <dcterms:modified xsi:type="dcterms:W3CDTF">2017-06-21T19:45:23Z</dcterms:modified>
</cp:coreProperties>
</file>